
<file path=[Content_Types].xml><?xml version="1.0" encoding="utf-8"?>
<Types xmlns="http://schemas.openxmlformats.org/package/2006/content-types">
  <Default Extension="bin" ContentType="application/vnd.openxmlformats-officedocument.oleObject"/>
  <Default Extension="png" ContentType="image/png"/>
  <Default Extension="jpeg" ContentType="image/jpeg"/>
  <Default Extension="wmf" ContentType="image/x-wmf"/>
  <Default Extension="emf" ContentType="image/x-emf"/>
  <Default Extension="rels" ContentType="application/vnd.openxmlformats-package.relationships+xml"/>
  <Default Extension="xml" ContentType="application/xml"/>
  <Default Extension="wdp" ContentType="image/vnd.ms-photo"/>
  <Default Extension="vml" ContentType="application/vnd.openxmlformats-officedocument.vmlDrawing"/>
  <Default Extension="tiff" ContentType="image/tif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rts/chart1.xml" ContentType="application/vnd.openxmlformats-officedocument.drawingml.chart+xml"/>
  <Override PartName="/ppt/notesSlides/notesSlide5.xml" ContentType="application/vnd.openxmlformats-officedocument.presentationml.notesSlide+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notesSlides/notesSlide6.xml" ContentType="application/vnd.openxmlformats-officedocument.presentationml.notesSlide+xml"/>
  <Override PartName="/ppt/charts/chart5.xml" ContentType="application/vnd.openxmlformats-officedocument.drawingml.chart+xml"/>
  <Override PartName="/ppt/charts/chart6.xml" ContentType="application/vnd.openxmlformats-officedocument.drawingml.chart+xml"/>
  <Override PartName="/ppt/charts/chart7.xml" ContentType="application/vnd.openxmlformats-officedocument.drawingml.chart+xml"/>
  <Override PartName="/ppt/charts/chart8.xml" ContentType="application/vnd.openxmlformats-officedocument.drawingml.chart+xml"/>
  <Override PartName="/ppt/notesSlides/notesSlide7.xml" ContentType="application/vnd.openxmlformats-officedocument.presentationml.notesSlide+xml"/>
  <Override PartName="/ppt/charts/chart9.xml" ContentType="application/vnd.openxmlformats-officedocument.drawingml.chart+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4"/>
  </p:notesMasterIdLst>
  <p:sldIdLst>
    <p:sldId id="256" r:id="rId2"/>
    <p:sldId id="257" r:id="rId3"/>
    <p:sldId id="269" r:id="rId4"/>
    <p:sldId id="278" r:id="rId5"/>
    <p:sldId id="260" r:id="rId6"/>
    <p:sldId id="280" r:id="rId7"/>
    <p:sldId id="279" r:id="rId8"/>
    <p:sldId id="268" r:id="rId9"/>
    <p:sldId id="263" r:id="rId10"/>
    <p:sldId id="264" r:id="rId11"/>
    <p:sldId id="266" r:id="rId12"/>
    <p:sldId id="272" r:id="rId13"/>
  </p:sldIdLst>
  <p:sldSz cx="9144000" cy="5143500" type="screen16x9"/>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1597" autoAdjust="0"/>
  </p:normalViewPr>
  <p:slideViewPr>
    <p:cSldViewPr snapToGrid="0" snapToObjects="1">
      <p:cViewPr>
        <p:scale>
          <a:sx n="100" d="100"/>
          <a:sy n="100" d="100"/>
        </p:scale>
        <p:origin x="-1944" y="-522"/>
      </p:cViewPr>
      <p:guideLst>
        <p:guide orient="horz" pos="162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charts/_rels/chart1.xml.rels><?xml version="1.0" encoding="UTF-8" standalone="yes"?>
<Relationships xmlns="http://schemas.openxmlformats.org/package/2006/relationships"><Relationship Id="rId1" Type="http://schemas.openxmlformats.org/officeDocument/2006/relationships/oleObject" Target="Macintosh%20HD:Users:racheltgraham:Desktop:ICRS%202012:2012-06-18%20CARPER%20# LRA_Shark_acoustic_Current (version 1).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Macintosh%20HD:Users:racheltgraham:Dropbox:Team%20Megafauna!:BZ_LRA_18.xls"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Macintosh%20HD:Users:racheltgraham:Dropbox:Team%20Megafauna!:BZ_LRA_18.xls" TargetMode="External"/></Relationships>
</file>

<file path=ppt/charts/_rels/chart4.xml.rels><?xml version="1.0" encoding="UTF-8" standalone="yes"?>
<Relationships xmlns="http://schemas.openxmlformats.org/package/2006/relationships"><Relationship Id="rId1" Type="http://schemas.openxmlformats.org/officeDocument/2006/relationships/oleObject" Target="Macintosh%20HD:Users:racheltgraham:Dropbox:Team%20Megafauna!:BZ_LRA_22.xls" TargetMode="External"/></Relationships>
</file>

<file path=ppt/charts/_rels/chart5.xml.rels><?xml version="1.0" encoding="UTF-8" standalone="yes"?>
<Relationships xmlns="http://schemas.openxmlformats.org/package/2006/relationships"><Relationship Id="rId1" Type="http://schemas.openxmlformats.org/officeDocument/2006/relationships/oleObject" Target="Macintosh%20HD:Users:racheltgraham:Dropbox:Team%20Megafauna!:BZ_LRA_07.xls" TargetMode="External"/></Relationships>
</file>

<file path=ppt/charts/_rels/chart6.xml.rels><?xml version="1.0" encoding="UTF-8" standalone="yes"?>
<Relationships xmlns="http://schemas.openxmlformats.org/package/2006/relationships"><Relationship Id="rId1" Type="http://schemas.openxmlformats.org/officeDocument/2006/relationships/oleObject" Target="Macintosh%20HD:Users:racheltgraham:Dropbox:Team%20Megafauna!:BZ_LRA_07.xls" TargetMode="External"/></Relationships>
</file>

<file path=ppt/charts/_rels/chart7.xml.rels><?xml version="1.0" encoding="UTF-8" standalone="yes"?>
<Relationships xmlns="http://schemas.openxmlformats.org/package/2006/relationships"><Relationship Id="rId1" Type="http://schemas.openxmlformats.org/officeDocument/2006/relationships/oleObject" Target="Macintosh%20HD:Users:racheltgraham:Dropbox:Team%20Megafauna!:BZ_LRA_07.xls" TargetMode="External"/></Relationships>
</file>

<file path=ppt/charts/_rels/chart8.xml.rels><?xml version="1.0" encoding="UTF-8" standalone="yes"?>
<Relationships xmlns="http://schemas.openxmlformats.org/package/2006/relationships"><Relationship Id="rId1" Type="http://schemas.openxmlformats.org/officeDocument/2006/relationships/oleObject" Target="Macintosh%20HD:Users:racheltgraham:Dropbox:Team%20Megafauna!:BZ_LRA_07.xls" TargetMode="External"/></Relationships>
</file>

<file path=ppt/charts/_rels/chart9.xml.rels><?xml version="1.0" encoding="UTF-8" standalone="yes"?>
<Relationships xmlns="http://schemas.openxmlformats.org/package/2006/relationships"><Relationship Id="rId1" Type="http://schemas.openxmlformats.org/officeDocument/2006/relationships/oleObject" Target="Macintosh%20HD:Users:racheltgraham:Desktop:ICRS%202012:Pohnpei_Analysis1%20(version%201).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AU"/>
  <c:roundedCorners val="0"/>
  <mc:AlternateContent xmlns:mc="http://schemas.openxmlformats.org/markup-compatibility/2006">
    <mc:Choice xmlns:c14="http://schemas.microsoft.com/office/drawing/2007/8/2/chart" Requires="c14">
      <c14:style val="112"/>
    </mc:Choice>
    <mc:Fallback>
      <c:style val="12"/>
    </mc:Fallback>
  </mc:AlternateContent>
  <c:chart>
    <c:autoTitleDeleted val="1"/>
    <c:plotArea>
      <c:layout>
        <c:manualLayout>
          <c:layoutTarget val="inner"/>
          <c:xMode val="edge"/>
          <c:yMode val="edge"/>
          <c:x val="0.19660916597091799"/>
          <c:y val="4.5536171246293299E-2"/>
          <c:w val="0.78218915310243298"/>
          <c:h val="0.60599531060117395"/>
        </c:manualLayout>
      </c:layout>
      <c:barChart>
        <c:barDir val="col"/>
        <c:grouping val="clustered"/>
        <c:varyColors val="0"/>
        <c:ser>
          <c:idx val="0"/>
          <c:order val="0"/>
          <c:tx>
            <c:strRef>
              <c:f>'Acoustically tagged shark graph'!$H$1</c:f>
              <c:strCache>
                <c:ptCount val="1"/>
                <c:pt idx="0">
                  <c:v>Male</c:v>
                </c:pt>
              </c:strCache>
            </c:strRef>
          </c:tx>
          <c:invertIfNegative val="0"/>
          <c:cat>
            <c:strRef>
              <c:f>'Acoustically tagged shark graph'!$G$2:$G$10</c:f>
              <c:strCache>
                <c:ptCount val="9"/>
                <c:pt idx="0">
                  <c:v>81-100</c:v>
                </c:pt>
                <c:pt idx="1">
                  <c:v>101-120</c:v>
                </c:pt>
                <c:pt idx="2">
                  <c:v>121-140</c:v>
                </c:pt>
                <c:pt idx="3">
                  <c:v>141-160</c:v>
                </c:pt>
                <c:pt idx="4">
                  <c:v>161-180</c:v>
                </c:pt>
                <c:pt idx="5">
                  <c:v>181-200</c:v>
                </c:pt>
                <c:pt idx="6">
                  <c:v>201-220</c:v>
                </c:pt>
                <c:pt idx="7">
                  <c:v>221-240</c:v>
                </c:pt>
                <c:pt idx="8">
                  <c:v>240+</c:v>
                </c:pt>
              </c:strCache>
            </c:strRef>
          </c:cat>
          <c:val>
            <c:numRef>
              <c:f>'Acoustically tagged shark graph'!$H$2:$H$10</c:f>
              <c:numCache>
                <c:formatCode>General</c:formatCode>
                <c:ptCount val="9"/>
                <c:pt idx="0">
                  <c:v>0</c:v>
                </c:pt>
                <c:pt idx="1">
                  <c:v>10</c:v>
                </c:pt>
                <c:pt idx="2">
                  <c:v>5</c:v>
                </c:pt>
                <c:pt idx="3">
                  <c:v>6</c:v>
                </c:pt>
                <c:pt idx="4">
                  <c:v>6</c:v>
                </c:pt>
                <c:pt idx="5">
                  <c:v>13</c:v>
                </c:pt>
                <c:pt idx="6">
                  <c:v>1</c:v>
                </c:pt>
                <c:pt idx="7">
                  <c:v>0</c:v>
                </c:pt>
                <c:pt idx="8">
                  <c:v>0</c:v>
                </c:pt>
              </c:numCache>
            </c:numRef>
          </c:val>
        </c:ser>
        <c:ser>
          <c:idx val="1"/>
          <c:order val="1"/>
          <c:tx>
            <c:strRef>
              <c:f>'Acoustically tagged shark graph'!$I$1</c:f>
              <c:strCache>
                <c:ptCount val="1"/>
                <c:pt idx="0">
                  <c:v>Female</c:v>
                </c:pt>
              </c:strCache>
            </c:strRef>
          </c:tx>
          <c:invertIfNegative val="0"/>
          <c:cat>
            <c:strRef>
              <c:f>'Acoustically tagged shark graph'!$G$2:$G$10</c:f>
              <c:strCache>
                <c:ptCount val="9"/>
                <c:pt idx="0">
                  <c:v>81-100</c:v>
                </c:pt>
                <c:pt idx="1">
                  <c:v>101-120</c:v>
                </c:pt>
                <c:pt idx="2">
                  <c:v>121-140</c:v>
                </c:pt>
                <c:pt idx="3">
                  <c:v>141-160</c:v>
                </c:pt>
                <c:pt idx="4">
                  <c:v>161-180</c:v>
                </c:pt>
                <c:pt idx="5">
                  <c:v>181-200</c:v>
                </c:pt>
                <c:pt idx="6">
                  <c:v>201-220</c:v>
                </c:pt>
                <c:pt idx="7">
                  <c:v>221-240</c:v>
                </c:pt>
                <c:pt idx="8">
                  <c:v>240+</c:v>
                </c:pt>
              </c:strCache>
            </c:strRef>
          </c:cat>
          <c:val>
            <c:numRef>
              <c:f>'Acoustically tagged shark graph'!$I$2:$I$10</c:f>
              <c:numCache>
                <c:formatCode>General</c:formatCode>
                <c:ptCount val="9"/>
                <c:pt idx="0">
                  <c:v>1</c:v>
                </c:pt>
                <c:pt idx="1">
                  <c:v>6</c:v>
                </c:pt>
                <c:pt idx="2">
                  <c:v>9</c:v>
                </c:pt>
                <c:pt idx="3">
                  <c:v>12</c:v>
                </c:pt>
                <c:pt idx="4">
                  <c:v>0</c:v>
                </c:pt>
                <c:pt idx="5">
                  <c:v>6</c:v>
                </c:pt>
                <c:pt idx="6">
                  <c:v>15</c:v>
                </c:pt>
                <c:pt idx="7">
                  <c:v>4</c:v>
                </c:pt>
                <c:pt idx="8">
                  <c:v>0</c:v>
                </c:pt>
              </c:numCache>
            </c:numRef>
          </c:val>
        </c:ser>
        <c:dLbls>
          <c:showLegendKey val="0"/>
          <c:showVal val="0"/>
          <c:showCatName val="0"/>
          <c:showSerName val="0"/>
          <c:showPercent val="0"/>
          <c:showBubbleSize val="0"/>
        </c:dLbls>
        <c:gapWidth val="0"/>
        <c:axId val="91723264"/>
        <c:axId val="91725184"/>
      </c:barChart>
      <c:catAx>
        <c:axId val="91723264"/>
        <c:scaling>
          <c:orientation val="minMax"/>
        </c:scaling>
        <c:delete val="0"/>
        <c:axPos val="b"/>
        <c:title>
          <c:tx>
            <c:rich>
              <a:bodyPr lIns="2">
                <a:spAutoFit/>
              </a:bodyPr>
              <a:lstStyle/>
              <a:p>
                <a:pPr>
                  <a:defRPr sz="1400"/>
                </a:pPr>
                <a:r>
                  <a:rPr lang="en-US" sz="1400" dirty="0"/>
                  <a:t>Size (cm)</a:t>
                </a:r>
              </a:p>
            </c:rich>
          </c:tx>
          <c:layout>
            <c:manualLayout>
              <c:xMode val="edge"/>
              <c:yMode val="edge"/>
              <c:x val="0.42437479298382702"/>
              <c:y val="0.89609522217337501"/>
            </c:manualLayout>
          </c:layout>
          <c:overlay val="0"/>
        </c:title>
        <c:majorTickMark val="none"/>
        <c:minorTickMark val="none"/>
        <c:tickLblPos val="nextTo"/>
        <c:txPr>
          <a:bodyPr rot="-2700000"/>
          <a:lstStyle/>
          <a:p>
            <a:pPr>
              <a:defRPr sz="1200" b="1" i="0"/>
            </a:pPr>
            <a:endParaRPr lang="en-US"/>
          </a:p>
        </c:txPr>
        <c:crossAx val="91725184"/>
        <c:crosses val="autoZero"/>
        <c:auto val="0"/>
        <c:lblAlgn val="ctr"/>
        <c:lblOffset val="100"/>
        <c:noMultiLvlLbl val="0"/>
      </c:catAx>
      <c:valAx>
        <c:axId val="91725184"/>
        <c:scaling>
          <c:orientation val="minMax"/>
        </c:scaling>
        <c:delete val="0"/>
        <c:axPos val="l"/>
        <c:title>
          <c:tx>
            <c:rich>
              <a:bodyPr lIns="2">
                <a:spAutoFit/>
              </a:bodyPr>
              <a:lstStyle/>
              <a:p>
                <a:pPr>
                  <a:defRPr sz="1400" b="1" i="0"/>
                </a:pPr>
                <a:r>
                  <a:rPr lang="en-US" sz="1400" b="1" i="0" dirty="0"/>
                  <a:t>Sharks</a:t>
                </a:r>
                <a:r>
                  <a:rPr lang="en-US" sz="1400" b="1" i="0" baseline="0" dirty="0"/>
                  <a:t> </a:t>
                </a:r>
                <a:r>
                  <a:rPr lang="en-US" sz="1400" b="1" i="0" baseline="0" dirty="0" smtClean="0"/>
                  <a:t>tagged</a:t>
                </a:r>
                <a:endParaRPr lang="en-US" sz="1400" b="1" i="0" dirty="0"/>
              </a:p>
            </c:rich>
          </c:tx>
          <c:layout>
            <c:manualLayout>
              <c:xMode val="edge"/>
              <c:yMode val="edge"/>
              <c:x val="0"/>
              <c:y val="0.139231262989955"/>
            </c:manualLayout>
          </c:layout>
          <c:overlay val="0"/>
        </c:title>
        <c:numFmt formatCode="General" sourceLinked="1"/>
        <c:majorTickMark val="out"/>
        <c:minorTickMark val="none"/>
        <c:tickLblPos val="nextTo"/>
        <c:txPr>
          <a:bodyPr/>
          <a:lstStyle/>
          <a:p>
            <a:pPr>
              <a:defRPr sz="1400" b="1" i="0"/>
            </a:pPr>
            <a:endParaRPr lang="en-US"/>
          </a:p>
        </c:txPr>
        <c:crossAx val="91723264"/>
        <c:crosses val="autoZero"/>
        <c:crossBetween val="between"/>
      </c:valAx>
    </c:plotArea>
    <c:legend>
      <c:legendPos val="r"/>
      <c:legendEntry>
        <c:idx val="0"/>
        <c:txPr>
          <a:bodyPr/>
          <a:lstStyle/>
          <a:p>
            <a:pPr>
              <a:defRPr sz="1200" b="0" i="0"/>
            </a:pPr>
            <a:endParaRPr lang="en-US"/>
          </a:p>
        </c:txPr>
      </c:legendEntry>
      <c:legendEntry>
        <c:idx val="1"/>
        <c:txPr>
          <a:bodyPr/>
          <a:lstStyle/>
          <a:p>
            <a:pPr>
              <a:defRPr sz="1200" b="0" i="0"/>
            </a:pPr>
            <a:endParaRPr lang="en-US"/>
          </a:p>
        </c:txPr>
      </c:legendEntry>
      <c:layout>
        <c:manualLayout>
          <c:xMode val="edge"/>
          <c:yMode val="edge"/>
          <c:x val="0.79355896684639204"/>
          <c:y val="0"/>
          <c:w val="0.20299789946673699"/>
          <c:h val="0.33953208666460299"/>
        </c:manualLayout>
      </c:layout>
      <c:overlay val="0"/>
      <c:txPr>
        <a:bodyPr/>
        <a:lstStyle/>
        <a:p>
          <a:pPr>
            <a:defRPr sz="1400" b="1" i="0"/>
          </a:pPr>
          <a:endParaRPr lang="en-US"/>
        </a:p>
      </c:txPr>
    </c:legend>
    <c:plotVisOnly val="1"/>
    <c:dispBlanksAs val="gap"/>
    <c:showDLblsOverMax val="0"/>
  </c:chart>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AU"/>
  <c:roundedCorners val="0"/>
  <mc:AlternateContent xmlns:mc="http://schemas.openxmlformats.org/markup-compatibility/2006">
    <mc:Choice xmlns:c14="http://schemas.microsoft.com/office/drawing/2007/8/2/chart" Requires="c14">
      <c14:style val="120"/>
    </mc:Choice>
    <mc:Fallback>
      <c:style val="20"/>
    </mc:Fallback>
  </mc:AlternateContent>
  <c:chart>
    <c:autoTitleDeleted val="1"/>
    <c:plotArea>
      <c:layout>
        <c:manualLayout>
          <c:layoutTarget val="inner"/>
          <c:xMode val="edge"/>
          <c:yMode val="edge"/>
          <c:x val="0.16945903522685099"/>
          <c:y val="9.0860651716506605E-2"/>
          <c:w val="0.79661623985417496"/>
          <c:h val="0.53021602145497004"/>
        </c:manualLayout>
      </c:layout>
      <c:barChart>
        <c:barDir val="col"/>
        <c:grouping val="clustered"/>
        <c:varyColors val="0"/>
        <c:ser>
          <c:idx val="0"/>
          <c:order val="0"/>
          <c:tx>
            <c:strRef>
              <c:f>'Sharks 18 detecs'!$F$1</c:f>
              <c:strCache>
                <c:ptCount val="1"/>
                <c:pt idx="0">
                  <c:v>Detections</c:v>
                </c:pt>
              </c:strCache>
            </c:strRef>
          </c:tx>
          <c:invertIfNegative val="0"/>
          <c:cat>
            <c:numRef>
              <c:f>'Sharks 18 detecs'!$E$2:$E$33</c:f>
              <c:numCache>
                <c:formatCode>mmm\-yy</c:formatCode>
                <c:ptCount val="32"/>
                <c:pt idx="0">
                  <c:v>39234</c:v>
                </c:pt>
                <c:pt idx="1">
                  <c:v>39264</c:v>
                </c:pt>
                <c:pt idx="2">
                  <c:v>39295</c:v>
                </c:pt>
                <c:pt idx="3">
                  <c:v>39661</c:v>
                </c:pt>
                <c:pt idx="4">
                  <c:v>39722</c:v>
                </c:pt>
                <c:pt idx="5">
                  <c:v>39753</c:v>
                </c:pt>
                <c:pt idx="6">
                  <c:v>39783</c:v>
                </c:pt>
                <c:pt idx="7">
                  <c:v>39814</c:v>
                </c:pt>
                <c:pt idx="8">
                  <c:v>39845</c:v>
                </c:pt>
                <c:pt idx="9">
                  <c:v>39873</c:v>
                </c:pt>
                <c:pt idx="10">
                  <c:v>39904</c:v>
                </c:pt>
                <c:pt idx="11">
                  <c:v>39934</c:v>
                </c:pt>
                <c:pt idx="12">
                  <c:v>39965</c:v>
                </c:pt>
                <c:pt idx="13">
                  <c:v>40087</c:v>
                </c:pt>
                <c:pt idx="14">
                  <c:v>40118</c:v>
                </c:pt>
                <c:pt idx="15">
                  <c:v>40148</c:v>
                </c:pt>
                <c:pt idx="16">
                  <c:v>40179</c:v>
                </c:pt>
                <c:pt idx="17">
                  <c:v>40210</c:v>
                </c:pt>
                <c:pt idx="18">
                  <c:v>40238</c:v>
                </c:pt>
                <c:pt idx="19">
                  <c:v>40269</c:v>
                </c:pt>
                <c:pt idx="20">
                  <c:v>40299</c:v>
                </c:pt>
                <c:pt idx="21">
                  <c:v>40330</c:v>
                </c:pt>
                <c:pt idx="22">
                  <c:v>40360</c:v>
                </c:pt>
                <c:pt idx="23">
                  <c:v>40391</c:v>
                </c:pt>
                <c:pt idx="24">
                  <c:v>40422</c:v>
                </c:pt>
                <c:pt idx="25">
                  <c:v>40452</c:v>
                </c:pt>
                <c:pt idx="26">
                  <c:v>40603</c:v>
                </c:pt>
                <c:pt idx="27">
                  <c:v>40695</c:v>
                </c:pt>
                <c:pt idx="28">
                  <c:v>40725</c:v>
                </c:pt>
                <c:pt idx="29">
                  <c:v>40756</c:v>
                </c:pt>
                <c:pt idx="30">
                  <c:v>40817</c:v>
                </c:pt>
                <c:pt idx="31">
                  <c:v>40969</c:v>
                </c:pt>
              </c:numCache>
            </c:numRef>
          </c:cat>
          <c:val>
            <c:numRef>
              <c:f>'Sharks 18 detecs'!$F$2:$F$33</c:f>
              <c:numCache>
                <c:formatCode>General</c:formatCode>
                <c:ptCount val="32"/>
                <c:pt idx="0">
                  <c:v>0.84509804001425703</c:v>
                </c:pt>
                <c:pt idx="1">
                  <c:v>1.653212513775344</c:v>
                </c:pt>
                <c:pt idx="2">
                  <c:v>1.32221929473392</c:v>
                </c:pt>
                <c:pt idx="3">
                  <c:v>1.27875360095283</c:v>
                </c:pt>
                <c:pt idx="4">
                  <c:v>0.69897000433601897</c:v>
                </c:pt>
                <c:pt idx="5">
                  <c:v>1</c:v>
                </c:pt>
                <c:pt idx="6">
                  <c:v>0.30102999566398098</c:v>
                </c:pt>
                <c:pt idx="7">
                  <c:v>0.69897000433601897</c:v>
                </c:pt>
                <c:pt idx="8">
                  <c:v>1.0413926851582249</c:v>
                </c:pt>
                <c:pt idx="9">
                  <c:v>2.369215857410143</c:v>
                </c:pt>
                <c:pt idx="10">
                  <c:v>2.6454222693490919</c:v>
                </c:pt>
                <c:pt idx="11">
                  <c:v>3.019531684531255</c:v>
                </c:pt>
                <c:pt idx="12">
                  <c:v>1</c:v>
                </c:pt>
                <c:pt idx="13">
                  <c:v>1.9444826721501689</c:v>
                </c:pt>
                <c:pt idx="14">
                  <c:v>0.95424250943932498</c:v>
                </c:pt>
                <c:pt idx="15">
                  <c:v>1.1760912590556809</c:v>
                </c:pt>
                <c:pt idx="16">
                  <c:v>2.4800069429571501</c:v>
                </c:pt>
                <c:pt idx="17">
                  <c:v>2.2253092817258628</c:v>
                </c:pt>
                <c:pt idx="18">
                  <c:v>2.012837224705172</c:v>
                </c:pt>
                <c:pt idx="19">
                  <c:v>1.0791812460476251</c:v>
                </c:pt>
                <c:pt idx="20">
                  <c:v>1.954242509439325</c:v>
                </c:pt>
                <c:pt idx="21">
                  <c:v>2.0644579892269199</c:v>
                </c:pt>
                <c:pt idx="22">
                  <c:v>2.2787536009528289</c:v>
                </c:pt>
                <c:pt idx="23">
                  <c:v>1.0791812460476251</c:v>
                </c:pt>
                <c:pt idx="24">
                  <c:v>0</c:v>
                </c:pt>
                <c:pt idx="25">
                  <c:v>1.7323937598229691</c:v>
                </c:pt>
                <c:pt idx="26">
                  <c:v>0.47712125471966199</c:v>
                </c:pt>
                <c:pt idx="27">
                  <c:v>1.3979400086720379</c:v>
                </c:pt>
                <c:pt idx="28">
                  <c:v>1.568201724066995</c:v>
                </c:pt>
                <c:pt idx="29">
                  <c:v>0.47712125471966199</c:v>
                </c:pt>
                <c:pt idx="30">
                  <c:v>0.90308998699194398</c:v>
                </c:pt>
                <c:pt idx="31">
                  <c:v>0.30102999566398098</c:v>
                </c:pt>
              </c:numCache>
            </c:numRef>
          </c:val>
        </c:ser>
        <c:dLbls>
          <c:showLegendKey val="0"/>
          <c:showVal val="0"/>
          <c:showCatName val="0"/>
          <c:showSerName val="0"/>
          <c:showPercent val="0"/>
          <c:showBubbleSize val="0"/>
        </c:dLbls>
        <c:gapWidth val="150"/>
        <c:axId val="105433728"/>
        <c:axId val="106038016"/>
      </c:barChart>
      <c:dateAx>
        <c:axId val="105433728"/>
        <c:scaling>
          <c:orientation val="minMax"/>
        </c:scaling>
        <c:delete val="0"/>
        <c:axPos val="b"/>
        <c:title>
          <c:tx>
            <c:rich>
              <a:bodyPr/>
              <a:lstStyle/>
              <a:p>
                <a:pPr>
                  <a:defRPr/>
                </a:pPr>
                <a:r>
                  <a:rPr lang="en-US"/>
                  <a:t>Months</a:t>
                </a:r>
              </a:p>
            </c:rich>
          </c:tx>
          <c:layout/>
          <c:overlay val="0"/>
        </c:title>
        <c:numFmt formatCode="mmm\-yy" sourceLinked="0"/>
        <c:majorTickMark val="out"/>
        <c:minorTickMark val="none"/>
        <c:tickLblPos val="nextTo"/>
        <c:crossAx val="106038016"/>
        <c:crosses val="autoZero"/>
        <c:auto val="1"/>
        <c:lblOffset val="100"/>
        <c:baseTimeUnit val="months"/>
      </c:dateAx>
      <c:valAx>
        <c:axId val="106038016"/>
        <c:scaling>
          <c:orientation val="minMax"/>
        </c:scaling>
        <c:delete val="0"/>
        <c:axPos val="l"/>
        <c:title>
          <c:tx>
            <c:rich>
              <a:bodyPr rot="-5400000" vert="horz"/>
              <a:lstStyle/>
              <a:p>
                <a:pPr>
                  <a:defRPr sz="1200"/>
                </a:pPr>
                <a:r>
                  <a:rPr lang="en-US" sz="1200"/>
                  <a:t>Detections (Log)</a:t>
                </a:r>
              </a:p>
            </c:rich>
          </c:tx>
          <c:layout/>
          <c:overlay val="0"/>
        </c:title>
        <c:numFmt formatCode="General" sourceLinked="1"/>
        <c:majorTickMark val="out"/>
        <c:minorTickMark val="none"/>
        <c:tickLblPos val="nextTo"/>
        <c:crossAx val="105433728"/>
        <c:crosses val="autoZero"/>
        <c:crossBetween val="between"/>
      </c:valAx>
    </c:plotArea>
    <c:plotVisOnly val="1"/>
    <c:dispBlanksAs val="gap"/>
    <c:showDLblsOverMax val="0"/>
  </c:chart>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AU"/>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0"/>
    <c:plotArea>
      <c:layout>
        <c:manualLayout>
          <c:layoutTarget val="inner"/>
          <c:xMode val="edge"/>
          <c:yMode val="edge"/>
          <c:x val="0.15658288173687801"/>
          <c:y val="6.0185185185185203E-2"/>
          <c:w val="0.79483567334319405"/>
          <c:h val="0.61045806226139898"/>
        </c:manualLayout>
      </c:layout>
      <c:areaChart>
        <c:grouping val="standard"/>
        <c:varyColors val="0"/>
        <c:ser>
          <c:idx val="0"/>
          <c:order val="0"/>
          <c:tx>
            <c:strRef>
              <c:f>Groupers_only!$N$27</c:f>
              <c:strCache>
                <c:ptCount val="1"/>
                <c:pt idx="0">
                  <c:v>Grouper </c:v>
                </c:pt>
              </c:strCache>
            </c:strRef>
          </c:tx>
          <c:cat>
            <c:numRef>
              <c:f>Groupers_only!$M$28:$M$46</c:f>
              <c:numCache>
                <c:formatCode>mmm\-yy</c:formatCode>
                <c:ptCount val="19"/>
                <c:pt idx="0">
                  <c:v>39661</c:v>
                </c:pt>
                <c:pt idx="1">
                  <c:v>39692</c:v>
                </c:pt>
                <c:pt idx="2">
                  <c:v>39722</c:v>
                </c:pt>
                <c:pt idx="3">
                  <c:v>39753</c:v>
                </c:pt>
                <c:pt idx="4">
                  <c:v>39783</c:v>
                </c:pt>
                <c:pt idx="5">
                  <c:v>39814</c:v>
                </c:pt>
                <c:pt idx="6">
                  <c:v>39845</c:v>
                </c:pt>
                <c:pt idx="7">
                  <c:v>39873</c:v>
                </c:pt>
                <c:pt idx="8">
                  <c:v>39904</c:v>
                </c:pt>
                <c:pt idx="9">
                  <c:v>39934</c:v>
                </c:pt>
                <c:pt idx="10">
                  <c:v>39965</c:v>
                </c:pt>
                <c:pt idx="11">
                  <c:v>40087</c:v>
                </c:pt>
                <c:pt idx="12">
                  <c:v>40118</c:v>
                </c:pt>
                <c:pt idx="13">
                  <c:v>40148</c:v>
                </c:pt>
                <c:pt idx="14">
                  <c:v>40179</c:v>
                </c:pt>
                <c:pt idx="15">
                  <c:v>40210</c:v>
                </c:pt>
                <c:pt idx="16">
                  <c:v>40238</c:v>
                </c:pt>
                <c:pt idx="17">
                  <c:v>40269</c:v>
                </c:pt>
                <c:pt idx="18">
                  <c:v>40299</c:v>
                </c:pt>
              </c:numCache>
            </c:numRef>
          </c:cat>
          <c:val>
            <c:numRef>
              <c:f>Groupers_only!$N$28:$N$46</c:f>
              <c:numCache>
                <c:formatCode>0.00</c:formatCode>
                <c:ptCount val="19"/>
                <c:pt idx="0">
                  <c:v>4.8398298656289809</c:v>
                </c:pt>
                <c:pt idx="1">
                  <c:v>4.8639827241521196</c:v>
                </c:pt>
                <c:pt idx="2">
                  <c:v>4.9098180244551646</c:v>
                </c:pt>
                <c:pt idx="3">
                  <c:v>4.9123814989188004</c:v>
                </c:pt>
                <c:pt idx="4">
                  <c:v>4.927703912712154</c:v>
                </c:pt>
                <c:pt idx="5">
                  <c:v>4.9789561652175918</c:v>
                </c:pt>
                <c:pt idx="6">
                  <c:v>4.9200136948568476</c:v>
                </c:pt>
                <c:pt idx="7">
                  <c:v>4.9805396555065213</c:v>
                </c:pt>
                <c:pt idx="8">
                  <c:v>4.9807167563825256</c:v>
                </c:pt>
                <c:pt idx="9">
                  <c:v>4.9202903305157788</c:v>
                </c:pt>
                <c:pt idx="10">
                  <c:v>3.7013952690139198</c:v>
                </c:pt>
                <c:pt idx="11">
                  <c:v>4.9712572887482782</c:v>
                </c:pt>
                <c:pt idx="12">
                  <c:v>4.9626770689434494</c:v>
                </c:pt>
                <c:pt idx="13">
                  <c:v>4.9617532141867828</c:v>
                </c:pt>
                <c:pt idx="14">
                  <c:v>4.9244033524766389</c:v>
                </c:pt>
                <c:pt idx="15">
                  <c:v>4.8818751723716671</c:v>
                </c:pt>
                <c:pt idx="16">
                  <c:v>4.9044450410769089</c:v>
                </c:pt>
                <c:pt idx="17">
                  <c:v>4.8545610769482961</c:v>
                </c:pt>
                <c:pt idx="18">
                  <c:v>3.9252605095194348</c:v>
                </c:pt>
              </c:numCache>
            </c:numRef>
          </c:val>
        </c:ser>
        <c:ser>
          <c:idx val="1"/>
          <c:order val="1"/>
          <c:tx>
            <c:strRef>
              <c:f>Groupers_only!$O$27</c:f>
              <c:strCache>
                <c:ptCount val="1"/>
                <c:pt idx="0">
                  <c:v>Sharks</c:v>
                </c:pt>
              </c:strCache>
            </c:strRef>
          </c:tx>
          <c:cat>
            <c:numRef>
              <c:f>Groupers_only!$M$28:$M$46</c:f>
              <c:numCache>
                <c:formatCode>mmm\-yy</c:formatCode>
                <c:ptCount val="19"/>
                <c:pt idx="0">
                  <c:v>39661</c:v>
                </c:pt>
                <c:pt idx="1">
                  <c:v>39692</c:v>
                </c:pt>
                <c:pt idx="2">
                  <c:v>39722</c:v>
                </c:pt>
                <c:pt idx="3">
                  <c:v>39753</c:v>
                </c:pt>
                <c:pt idx="4">
                  <c:v>39783</c:v>
                </c:pt>
                <c:pt idx="5">
                  <c:v>39814</c:v>
                </c:pt>
                <c:pt idx="6">
                  <c:v>39845</c:v>
                </c:pt>
                <c:pt idx="7">
                  <c:v>39873</c:v>
                </c:pt>
                <c:pt idx="8">
                  <c:v>39904</c:v>
                </c:pt>
                <c:pt idx="9">
                  <c:v>39934</c:v>
                </c:pt>
                <c:pt idx="10">
                  <c:v>39965</c:v>
                </c:pt>
                <c:pt idx="11">
                  <c:v>40087</c:v>
                </c:pt>
                <c:pt idx="12">
                  <c:v>40118</c:v>
                </c:pt>
                <c:pt idx="13">
                  <c:v>40148</c:v>
                </c:pt>
                <c:pt idx="14">
                  <c:v>40179</c:v>
                </c:pt>
                <c:pt idx="15">
                  <c:v>40210</c:v>
                </c:pt>
                <c:pt idx="16">
                  <c:v>40238</c:v>
                </c:pt>
                <c:pt idx="17">
                  <c:v>40269</c:v>
                </c:pt>
                <c:pt idx="18">
                  <c:v>40299</c:v>
                </c:pt>
              </c:numCache>
            </c:numRef>
          </c:cat>
          <c:val>
            <c:numRef>
              <c:f>Groupers_only!$O$28:$O$46</c:f>
              <c:numCache>
                <c:formatCode>General</c:formatCode>
                <c:ptCount val="19"/>
                <c:pt idx="0" formatCode="0.00">
                  <c:v>1.27875360095283</c:v>
                </c:pt>
                <c:pt idx="1">
                  <c:v>0</c:v>
                </c:pt>
                <c:pt idx="2" formatCode="0.00">
                  <c:v>0.69897000433601897</c:v>
                </c:pt>
                <c:pt idx="3" formatCode="0.00">
                  <c:v>1</c:v>
                </c:pt>
                <c:pt idx="4" formatCode="0.00">
                  <c:v>0.30102999566398098</c:v>
                </c:pt>
                <c:pt idx="5" formatCode="0.00">
                  <c:v>0.69897000433601897</c:v>
                </c:pt>
                <c:pt idx="6" formatCode="0.00">
                  <c:v>1.0413926851582249</c:v>
                </c:pt>
                <c:pt idx="7" formatCode="0.00">
                  <c:v>2.369215857410143</c:v>
                </c:pt>
                <c:pt idx="8" formatCode="0.00">
                  <c:v>2.6454222693490919</c:v>
                </c:pt>
                <c:pt idx="9" formatCode="0.00">
                  <c:v>3.019531684531255</c:v>
                </c:pt>
                <c:pt idx="10" formatCode="0.00">
                  <c:v>1</c:v>
                </c:pt>
                <c:pt idx="11" formatCode="0.00">
                  <c:v>1.9444826721501689</c:v>
                </c:pt>
                <c:pt idx="12" formatCode="0.00">
                  <c:v>0.95424250943932498</c:v>
                </c:pt>
                <c:pt idx="13" formatCode="0.00">
                  <c:v>1.1760912590556809</c:v>
                </c:pt>
                <c:pt idx="14" formatCode="0.00">
                  <c:v>2.4800069429571501</c:v>
                </c:pt>
                <c:pt idx="15" formatCode="0.00">
                  <c:v>2.2253092817258628</c:v>
                </c:pt>
                <c:pt idx="16" formatCode="0.00">
                  <c:v>2.012837224705172</c:v>
                </c:pt>
                <c:pt idx="17" formatCode="0.00">
                  <c:v>1.0791812460476251</c:v>
                </c:pt>
                <c:pt idx="18" formatCode="0.00">
                  <c:v>1.954242509439325</c:v>
                </c:pt>
              </c:numCache>
            </c:numRef>
          </c:val>
        </c:ser>
        <c:dLbls>
          <c:showLegendKey val="0"/>
          <c:showVal val="0"/>
          <c:showCatName val="0"/>
          <c:showSerName val="0"/>
          <c:showPercent val="0"/>
          <c:showBubbleSize val="0"/>
        </c:dLbls>
        <c:axId val="106079360"/>
        <c:axId val="106081280"/>
      </c:areaChart>
      <c:catAx>
        <c:axId val="106079360"/>
        <c:scaling>
          <c:orientation val="minMax"/>
        </c:scaling>
        <c:delete val="0"/>
        <c:axPos val="b"/>
        <c:title>
          <c:tx>
            <c:rich>
              <a:bodyPr/>
              <a:lstStyle/>
              <a:p>
                <a:pPr>
                  <a:defRPr sz="1400"/>
                </a:pPr>
                <a:r>
                  <a:rPr lang="en-US" sz="1400"/>
                  <a:t>Months</a:t>
                </a:r>
              </a:p>
            </c:rich>
          </c:tx>
          <c:layout/>
          <c:overlay val="0"/>
        </c:title>
        <c:numFmt formatCode="mmm\-yy" sourceLinked="0"/>
        <c:majorTickMark val="out"/>
        <c:minorTickMark val="none"/>
        <c:tickLblPos val="nextTo"/>
        <c:crossAx val="106081280"/>
        <c:crosses val="autoZero"/>
        <c:auto val="0"/>
        <c:lblAlgn val="ctr"/>
        <c:lblOffset val="100"/>
        <c:noMultiLvlLbl val="0"/>
      </c:catAx>
      <c:valAx>
        <c:axId val="106081280"/>
        <c:scaling>
          <c:orientation val="minMax"/>
        </c:scaling>
        <c:delete val="0"/>
        <c:axPos val="l"/>
        <c:title>
          <c:tx>
            <c:rich>
              <a:bodyPr rot="-5400000" vert="horz"/>
              <a:lstStyle/>
              <a:p>
                <a:pPr>
                  <a:defRPr sz="1400"/>
                </a:pPr>
                <a:r>
                  <a:rPr lang="en-US" sz="1400"/>
                  <a:t>Detections (Log)</a:t>
                </a:r>
              </a:p>
            </c:rich>
          </c:tx>
          <c:layout>
            <c:manualLayout>
              <c:xMode val="edge"/>
              <c:yMode val="edge"/>
              <c:x val="4.2049481119992797E-3"/>
              <c:y val="0.18320270883947101"/>
            </c:manualLayout>
          </c:layout>
          <c:overlay val="0"/>
        </c:title>
        <c:numFmt formatCode="0.00" sourceLinked="1"/>
        <c:majorTickMark val="out"/>
        <c:minorTickMark val="none"/>
        <c:tickLblPos val="nextTo"/>
        <c:crossAx val="106079360"/>
        <c:crosses val="autoZero"/>
        <c:crossBetween val="midCat"/>
      </c:valAx>
    </c:plotArea>
    <c:legend>
      <c:legendPos val="r"/>
      <c:legendEntry>
        <c:idx val="0"/>
        <c:txPr>
          <a:bodyPr/>
          <a:lstStyle/>
          <a:p>
            <a:pPr>
              <a:defRPr sz="1400"/>
            </a:pPr>
            <a:endParaRPr lang="en-US"/>
          </a:p>
        </c:txPr>
      </c:legendEntry>
      <c:legendEntry>
        <c:idx val="1"/>
        <c:txPr>
          <a:bodyPr/>
          <a:lstStyle/>
          <a:p>
            <a:pPr>
              <a:defRPr sz="1400"/>
            </a:pPr>
            <a:endParaRPr lang="en-US"/>
          </a:p>
        </c:txPr>
      </c:legendEntry>
      <c:layout>
        <c:manualLayout>
          <c:xMode val="edge"/>
          <c:yMode val="edge"/>
          <c:x val="0.78822586555594998"/>
          <c:y val="6.5893797883416996E-2"/>
          <c:w val="0.20693879377831501"/>
          <c:h val="0.22103943599227099"/>
        </c:manualLayout>
      </c:layout>
      <c:overlay val="0"/>
    </c:legend>
    <c:plotVisOnly val="1"/>
    <c:dispBlanksAs val="zero"/>
    <c:showDLblsOverMax val="0"/>
  </c:chart>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AU"/>
  <c:roundedCorners val="0"/>
  <mc:AlternateContent xmlns:mc="http://schemas.openxmlformats.org/markup-compatibility/2006">
    <mc:Choice xmlns:c14="http://schemas.microsoft.com/office/drawing/2007/8/2/chart" Requires="c14">
      <c14:style val="120"/>
    </mc:Choice>
    <mc:Fallback>
      <c:style val="20"/>
    </mc:Fallback>
  </mc:AlternateContent>
  <c:chart>
    <c:autoTitleDeleted val="1"/>
    <c:plotArea>
      <c:layout/>
      <c:barChart>
        <c:barDir val="col"/>
        <c:grouping val="clustered"/>
        <c:varyColors val="0"/>
        <c:ser>
          <c:idx val="0"/>
          <c:order val="0"/>
          <c:tx>
            <c:strRef>
              <c:f>Sheet2!$C$1</c:f>
              <c:strCache>
                <c:ptCount val="1"/>
                <c:pt idx="0">
                  <c:v>Shark detections</c:v>
                </c:pt>
              </c:strCache>
            </c:strRef>
          </c:tx>
          <c:invertIfNegative val="0"/>
          <c:cat>
            <c:numRef>
              <c:f>Sheet2!$B$2:$B$52</c:f>
              <c:numCache>
                <c:formatCode>mmm\-yy</c:formatCode>
                <c:ptCount val="51"/>
                <c:pt idx="0">
                  <c:v>39417</c:v>
                </c:pt>
                <c:pt idx="1">
                  <c:v>39448</c:v>
                </c:pt>
                <c:pt idx="2">
                  <c:v>39479</c:v>
                </c:pt>
                <c:pt idx="3">
                  <c:v>39508</c:v>
                </c:pt>
                <c:pt idx="4">
                  <c:v>39539</c:v>
                </c:pt>
                <c:pt idx="5">
                  <c:v>39569</c:v>
                </c:pt>
                <c:pt idx="6">
                  <c:v>39600</c:v>
                </c:pt>
                <c:pt idx="7">
                  <c:v>39630</c:v>
                </c:pt>
                <c:pt idx="8">
                  <c:v>39661</c:v>
                </c:pt>
                <c:pt idx="9">
                  <c:v>39692</c:v>
                </c:pt>
                <c:pt idx="10">
                  <c:v>39722</c:v>
                </c:pt>
                <c:pt idx="11">
                  <c:v>39753</c:v>
                </c:pt>
                <c:pt idx="12">
                  <c:v>39783</c:v>
                </c:pt>
                <c:pt idx="13">
                  <c:v>39814</c:v>
                </c:pt>
                <c:pt idx="14">
                  <c:v>39845</c:v>
                </c:pt>
                <c:pt idx="15">
                  <c:v>39873</c:v>
                </c:pt>
                <c:pt idx="16">
                  <c:v>39904</c:v>
                </c:pt>
                <c:pt idx="17">
                  <c:v>39934</c:v>
                </c:pt>
                <c:pt idx="18">
                  <c:v>39965</c:v>
                </c:pt>
                <c:pt idx="19">
                  <c:v>39995</c:v>
                </c:pt>
                <c:pt idx="20">
                  <c:v>40026</c:v>
                </c:pt>
                <c:pt idx="21">
                  <c:v>40057</c:v>
                </c:pt>
                <c:pt idx="22">
                  <c:v>40087</c:v>
                </c:pt>
                <c:pt idx="23">
                  <c:v>40118</c:v>
                </c:pt>
                <c:pt idx="24">
                  <c:v>40148</c:v>
                </c:pt>
                <c:pt idx="25">
                  <c:v>40179</c:v>
                </c:pt>
                <c:pt idx="26">
                  <c:v>40210</c:v>
                </c:pt>
                <c:pt idx="27">
                  <c:v>40238</c:v>
                </c:pt>
                <c:pt idx="28">
                  <c:v>40269</c:v>
                </c:pt>
                <c:pt idx="29">
                  <c:v>40299</c:v>
                </c:pt>
                <c:pt idx="30">
                  <c:v>40330</c:v>
                </c:pt>
                <c:pt idx="31">
                  <c:v>40360</c:v>
                </c:pt>
                <c:pt idx="32">
                  <c:v>40391</c:v>
                </c:pt>
                <c:pt idx="33">
                  <c:v>40422</c:v>
                </c:pt>
                <c:pt idx="34">
                  <c:v>40452</c:v>
                </c:pt>
                <c:pt idx="35">
                  <c:v>40483</c:v>
                </c:pt>
                <c:pt idx="36">
                  <c:v>40513</c:v>
                </c:pt>
                <c:pt idx="37">
                  <c:v>40544</c:v>
                </c:pt>
                <c:pt idx="38">
                  <c:v>40575</c:v>
                </c:pt>
                <c:pt idx="39">
                  <c:v>40603</c:v>
                </c:pt>
                <c:pt idx="40">
                  <c:v>40634</c:v>
                </c:pt>
                <c:pt idx="41">
                  <c:v>40664</c:v>
                </c:pt>
                <c:pt idx="42">
                  <c:v>40695</c:v>
                </c:pt>
                <c:pt idx="43">
                  <c:v>40725</c:v>
                </c:pt>
                <c:pt idx="44">
                  <c:v>40756</c:v>
                </c:pt>
                <c:pt idx="45">
                  <c:v>40787</c:v>
                </c:pt>
                <c:pt idx="46">
                  <c:v>40909</c:v>
                </c:pt>
                <c:pt idx="47">
                  <c:v>40940</c:v>
                </c:pt>
                <c:pt idx="48">
                  <c:v>40969</c:v>
                </c:pt>
                <c:pt idx="49">
                  <c:v>41000</c:v>
                </c:pt>
                <c:pt idx="50">
                  <c:v>41030</c:v>
                </c:pt>
              </c:numCache>
            </c:numRef>
          </c:cat>
          <c:val>
            <c:numRef>
              <c:f>Sheet2!$C$2:$C$52</c:f>
              <c:numCache>
                <c:formatCode>General</c:formatCode>
                <c:ptCount val="51"/>
                <c:pt idx="0">
                  <c:v>1326</c:v>
                </c:pt>
                <c:pt idx="1">
                  <c:v>2428</c:v>
                </c:pt>
                <c:pt idx="2">
                  <c:v>498</c:v>
                </c:pt>
                <c:pt idx="3">
                  <c:v>956</c:v>
                </c:pt>
                <c:pt idx="4">
                  <c:v>267</c:v>
                </c:pt>
                <c:pt idx="5">
                  <c:v>23</c:v>
                </c:pt>
                <c:pt idx="6">
                  <c:v>233</c:v>
                </c:pt>
                <c:pt idx="7">
                  <c:v>691</c:v>
                </c:pt>
                <c:pt idx="8">
                  <c:v>127</c:v>
                </c:pt>
                <c:pt idx="9">
                  <c:v>352</c:v>
                </c:pt>
                <c:pt idx="10">
                  <c:v>538</c:v>
                </c:pt>
                <c:pt idx="11">
                  <c:v>1204</c:v>
                </c:pt>
                <c:pt idx="12">
                  <c:v>2544</c:v>
                </c:pt>
                <c:pt idx="13">
                  <c:v>7277</c:v>
                </c:pt>
                <c:pt idx="14">
                  <c:v>14124</c:v>
                </c:pt>
                <c:pt idx="15">
                  <c:v>10684</c:v>
                </c:pt>
                <c:pt idx="16">
                  <c:v>77</c:v>
                </c:pt>
                <c:pt idx="17">
                  <c:v>10964</c:v>
                </c:pt>
                <c:pt idx="18">
                  <c:v>7142</c:v>
                </c:pt>
                <c:pt idx="19">
                  <c:v>12087</c:v>
                </c:pt>
                <c:pt idx="20">
                  <c:v>7480</c:v>
                </c:pt>
                <c:pt idx="21">
                  <c:v>7385</c:v>
                </c:pt>
                <c:pt idx="22">
                  <c:v>14394</c:v>
                </c:pt>
                <c:pt idx="23">
                  <c:v>23007</c:v>
                </c:pt>
                <c:pt idx="24">
                  <c:v>21445</c:v>
                </c:pt>
                <c:pt idx="25">
                  <c:v>22528</c:v>
                </c:pt>
                <c:pt idx="26">
                  <c:v>18047</c:v>
                </c:pt>
                <c:pt idx="27">
                  <c:v>13218</c:v>
                </c:pt>
                <c:pt idx="28">
                  <c:v>9181</c:v>
                </c:pt>
                <c:pt idx="29">
                  <c:v>6027</c:v>
                </c:pt>
                <c:pt idx="30">
                  <c:v>5759</c:v>
                </c:pt>
                <c:pt idx="31">
                  <c:v>5359</c:v>
                </c:pt>
                <c:pt idx="32">
                  <c:v>5754</c:v>
                </c:pt>
                <c:pt idx="33">
                  <c:v>7211</c:v>
                </c:pt>
                <c:pt idx="34">
                  <c:v>8493</c:v>
                </c:pt>
                <c:pt idx="35">
                  <c:v>10442</c:v>
                </c:pt>
                <c:pt idx="36">
                  <c:v>7771</c:v>
                </c:pt>
                <c:pt idx="37">
                  <c:v>4517</c:v>
                </c:pt>
                <c:pt idx="38">
                  <c:v>7283</c:v>
                </c:pt>
                <c:pt idx="39">
                  <c:v>8677</c:v>
                </c:pt>
                <c:pt idx="40">
                  <c:v>4050</c:v>
                </c:pt>
                <c:pt idx="41">
                  <c:v>3314</c:v>
                </c:pt>
                <c:pt idx="42">
                  <c:v>3757</c:v>
                </c:pt>
                <c:pt idx="43">
                  <c:v>3194</c:v>
                </c:pt>
                <c:pt idx="44">
                  <c:v>3019</c:v>
                </c:pt>
                <c:pt idx="45">
                  <c:v>45</c:v>
                </c:pt>
                <c:pt idx="46">
                  <c:v>8285</c:v>
                </c:pt>
                <c:pt idx="47">
                  <c:v>12033</c:v>
                </c:pt>
                <c:pt idx="48">
                  <c:v>14021</c:v>
                </c:pt>
                <c:pt idx="49">
                  <c:v>7286</c:v>
                </c:pt>
                <c:pt idx="50">
                  <c:v>200</c:v>
                </c:pt>
              </c:numCache>
            </c:numRef>
          </c:val>
        </c:ser>
        <c:dLbls>
          <c:showLegendKey val="0"/>
          <c:showVal val="0"/>
          <c:showCatName val="0"/>
          <c:showSerName val="0"/>
          <c:showPercent val="0"/>
          <c:showBubbleSize val="0"/>
        </c:dLbls>
        <c:gapWidth val="150"/>
        <c:axId val="106148608"/>
        <c:axId val="106150528"/>
      </c:barChart>
      <c:dateAx>
        <c:axId val="106148608"/>
        <c:scaling>
          <c:orientation val="minMax"/>
        </c:scaling>
        <c:delete val="0"/>
        <c:axPos val="b"/>
        <c:title>
          <c:tx>
            <c:rich>
              <a:bodyPr/>
              <a:lstStyle/>
              <a:p>
                <a:pPr>
                  <a:defRPr sz="1400"/>
                </a:pPr>
                <a:r>
                  <a:rPr lang="en-US" sz="1400"/>
                  <a:t>Months</a:t>
                </a:r>
              </a:p>
            </c:rich>
          </c:tx>
          <c:layout/>
          <c:overlay val="0"/>
        </c:title>
        <c:numFmt formatCode="mmm\-yy" sourceLinked="1"/>
        <c:majorTickMark val="out"/>
        <c:minorTickMark val="none"/>
        <c:tickLblPos val="nextTo"/>
        <c:crossAx val="106150528"/>
        <c:crosses val="autoZero"/>
        <c:auto val="1"/>
        <c:lblOffset val="100"/>
        <c:baseTimeUnit val="months"/>
      </c:dateAx>
      <c:valAx>
        <c:axId val="106150528"/>
        <c:scaling>
          <c:orientation val="minMax"/>
        </c:scaling>
        <c:delete val="0"/>
        <c:axPos val="l"/>
        <c:title>
          <c:tx>
            <c:rich>
              <a:bodyPr rot="-5400000" vert="horz"/>
              <a:lstStyle/>
              <a:p>
                <a:pPr>
                  <a:defRPr sz="1400"/>
                </a:pPr>
                <a:r>
                  <a:rPr lang="en-US" sz="1400"/>
                  <a:t>Detections</a:t>
                </a:r>
              </a:p>
            </c:rich>
          </c:tx>
          <c:layout/>
          <c:overlay val="0"/>
        </c:title>
        <c:numFmt formatCode="General" sourceLinked="1"/>
        <c:majorTickMark val="out"/>
        <c:minorTickMark val="none"/>
        <c:tickLblPos val="nextTo"/>
        <c:crossAx val="106148608"/>
        <c:crosses val="autoZero"/>
        <c:crossBetween val="between"/>
      </c:valAx>
    </c:plotArea>
    <c:plotVisOnly val="1"/>
    <c:dispBlanksAs val="gap"/>
    <c:showDLblsOverMax val="0"/>
  </c:chart>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en-AU"/>
  <c:roundedCorners val="0"/>
  <mc:AlternateContent xmlns:mc="http://schemas.openxmlformats.org/markup-compatibility/2006">
    <mc:Choice xmlns:c14="http://schemas.microsoft.com/office/drawing/2007/8/2/chart" Requires="c14">
      <c14:style val="120"/>
    </mc:Choice>
    <mc:Fallback>
      <c:style val="20"/>
    </mc:Fallback>
  </mc:AlternateContent>
  <c:chart>
    <c:autoTitleDeleted val="1"/>
    <c:plotArea>
      <c:layout/>
      <c:barChart>
        <c:barDir val="col"/>
        <c:grouping val="clustered"/>
        <c:varyColors val="0"/>
        <c:ser>
          <c:idx val="0"/>
          <c:order val="0"/>
          <c:tx>
            <c:strRef>
              <c:f>'CpM178.5 50571'!$E$1</c:f>
              <c:strCache>
                <c:ptCount val="1"/>
                <c:pt idx="0">
                  <c:v>Detections</c:v>
                </c:pt>
              </c:strCache>
            </c:strRef>
          </c:tx>
          <c:invertIfNegative val="0"/>
          <c:cat>
            <c:numRef>
              <c:f>'CpM178.5 50571'!$D$2:$D$32</c:f>
              <c:numCache>
                <c:formatCode>mmm\-yy</c:formatCode>
                <c:ptCount val="31"/>
                <c:pt idx="0">
                  <c:v>39934</c:v>
                </c:pt>
                <c:pt idx="1">
                  <c:v>39965</c:v>
                </c:pt>
                <c:pt idx="2">
                  <c:v>39995</c:v>
                </c:pt>
                <c:pt idx="3">
                  <c:v>40026</c:v>
                </c:pt>
                <c:pt idx="4">
                  <c:v>40057</c:v>
                </c:pt>
                <c:pt idx="5">
                  <c:v>40087</c:v>
                </c:pt>
                <c:pt idx="6">
                  <c:v>40118</c:v>
                </c:pt>
                <c:pt idx="7">
                  <c:v>40238</c:v>
                </c:pt>
                <c:pt idx="8">
                  <c:v>40269</c:v>
                </c:pt>
                <c:pt idx="9">
                  <c:v>40299</c:v>
                </c:pt>
                <c:pt idx="10">
                  <c:v>40330</c:v>
                </c:pt>
                <c:pt idx="11">
                  <c:v>40360</c:v>
                </c:pt>
                <c:pt idx="12">
                  <c:v>40391</c:v>
                </c:pt>
                <c:pt idx="13">
                  <c:v>40422</c:v>
                </c:pt>
                <c:pt idx="14">
                  <c:v>40452</c:v>
                </c:pt>
                <c:pt idx="15">
                  <c:v>40483</c:v>
                </c:pt>
                <c:pt idx="16">
                  <c:v>40513</c:v>
                </c:pt>
                <c:pt idx="17">
                  <c:v>40544</c:v>
                </c:pt>
                <c:pt idx="18">
                  <c:v>40575</c:v>
                </c:pt>
                <c:pt idx="19">
                  <c:v>40603</c:v>
                </c:pt>
                <c:pt idx="20">
                  <c:v>40664</c:v>
                </c:pt>
                <c:pt idx="21">
                  <c:v>40695</c:v>
                </c:pt>
                <c:pt idx="22">
                  <c:v>40725</c:v>
                </c:pt>
                <c:pt idx="23">
                  <c:v>40756</c:v>
                </c:pt>
                <c:pt idx="24">
                  <c:v>40787</c:v>
                </c:pt>
                <c:pt idx="25">
                  <c:v>40817</c:v>
                </c:pt>
                <c:pt idx="26">
                  <c:v>40848</c:v>
                </c:pt>
                <c:pt idx="27">
                  <c:v>40878</c:v>
                </c:pt>
                <c:pt idx="28">
                  <c:v>40940</c:v>
                </c:pt>
                <c:pt idx="29">
                  <c:v>40969</c:v>
                </c:pt>
                <c:pt idx="30">
                  <c:v>41000</c:v>
                </c:pt>
              </c:numCache>
            </c:numRef>
          </c:cat>
          <c:val>
            <c:numRef>
              <c:f>'CpM178.5 50571'!$E$2:$E$32</c:f>
              <c:numCache>
                <c:formatCode>General</c:formatCode>
                <c:ptCount val="31"/>
                <c:pt idx="0">
                  <c:v>2</c:v>
                </c:pt>
                <c:pt idx="1">
                  <c:v>632</c:v>
                </c:pt>
                <c:pt idx="2">
                  <c:v>349</c:v>
                </c:pt>
                <c:pt idx="3">
                  <c:v>475</c:v>
                </c:pt>
                <c:pt idx="4">
                  <c:v>338</c:v>
                </c:pt>
                <c:pt idx="5">
                  <c:v>673</c:v>
                </c:pt>
                <c:pt idx="6">
                  <c:v>71</c:v>
                </c:pt>
                <c:pt idx="7">
                  <c:v>6</c:v>
                </c:pt>
                <c:pt idx="8">
                  <c:v>628</c:v>
                </c:pt>
                <c:pt idx="9">
                  <c:v>932</c:v>
                </c:pt>
                <c:pt idx="10">
                  <c:v>1023</c:v>
                </c:pt>
                <c:pt idx="11">
                  <c:v>264</c:v>
                </c:pt>
                <c:pt idx="12">
                  <c:v>209</c:v>
                </c:pt>
                <c:pt idx="13">
                  <c:v>416</c:v>
                </c:pt>
                <c:pt idx="14">
                  <c:v>593</c:v>
                </c:pt>
                <c:pt idx="15">
                  <c:v>81</c:v>
                </c:pt>
                <c:pt idx="16">
                  <c:v>74</c:v>
                </c:pt>
                <c:pt idx="17">
                  <c:v>16</c:v>
                </c:pt>
                <c:pt idx="18">
                  <c:v>7</c:v>
                </c:pt>
                <c:pt idx="19">
                  <c:v>13</c:v>
                </c:pt>
                <c:pt idx="20">
                  <c:v>161</c:v>
                </c:pt>
                <c:pt idx="21">
                  <c:v>399</c:v>
                </c:pt>
                <c:pt idx="22">
                  <c:v>302</c:v>
                </c:pt>
                <c:pt idx="23">
                  <c:v>233</c:v>
                </c:pt>
                <c:pt idx="24">
                  <c:v>24</c:v>
                </c:pt>
                <c:pt idx="25">
                  <c:v>49</c:v>
                </c:pt>
                <c:pt idx="26">
                  <c:v>36</c:v>
                </c:pt>
                <c:pt idx="27">
                  <c:v>1</c:v>
                </c:pt>
                <c:pt idx="28">
                  <c:v>11</c:v>
                </c:pt>
                <c:pt idx="29">
                  <c:v>92</c:v>
                </c:pt>
                <c:pt idx="30">
                  <c:v>106</c:v>
                </c:pt>
              </c:numCache>
            </c:numRef>
          </c:val>
        </c:ser>
        <c:dLbls>
          <c:showLegendKey val="0"/>
          <c:showVal val="0"/>
          <c:showCatName val="0"/>
          <c:showSerName val="0"/>
          <c:showPercent val="0"/>
          <c:showBubbleSize val="0"/>
        </c:dLbls>
        <c:gapWidth val="150"/>
        <c:axId val="107562880"/>
        <c:axId val="107564416"/>
      </c:barChart>
      <c:dateAx>
        <c:axId val="107562880"/>
        <c:scaling>
          <c:orientation val="minMax"/>
        </c:scaling>
        <c:delete val="0"/>
        <c:axPos val="b"/>
        <c:numFmt formatCode="mmm\-yy" sourceLinked="0"/>
        <c:majorTickMark val="out"/>
        <c:minorTickMark val="none"/>
        <c:tickLblPos val="nextTo"/>
        <c:crossAx val="107564416"/>
        <c:crosses val="autoZero"/>
        <c:auto val="1"/>
        <c:lblOffset val="100"/>
        <c:baseTimeUnit val="months"/>
      </c:dateAx>
      <c:valAx>
        <c:axId val="107564416"/>
        <c:scaling>
          <c:orientation val="minMax"/>
        </c:scaling>
        <c:delete val="0"/>
        <c:axPos val="l"/>
        <c:numFmt formatCode="General" sourceLinked="1"/>
        <c:majorTickMark val="out"/>
        <c:minorTickMark val="none"/>
        <c:tickLblPos val="nextTo"/>
        <c:crossAx val="107562880"/>
        <c:crosses val="autoZero"/>
        <c:crossBetween val="between"/>
      </c:valAx>
    </c:plotArea>
    <c:plotVisOnly val="1"/>
    <c:dispBlanksAs val="gap"/>
    <c:showDLblsOverMax val="0"/>
  </c:chart>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en-AU"/>
  <c:roundedCorners val="0"/>
  <mc:AlternateContent xmlns:mc="http://schemas.openxmlformats.org/markup-compatibility/2006">
    <mc:Choice xmlns:c14="http://schemas.microsoft.com/office/drawing/2007/8/2/chart" Requires="c14">
      <c14:style val="120"/>
    </mc:Choice>
    <mc:Fallback>
      <c:style val="20"/>
    </mc:Fallback>
  </mc:AlternateContent>
  <c:chart>
    <c:autoTitleDeleted val="1"/>
    <c:plotArea>
      <c:layout/>
      <c:barChart>
        <c:barDir val="col"/>
        <c:grouping val="clustered"/>
        <c:varyColors val="0"/>
        <c:ser>
          <c:idx val="0"/>
          <c:order val="0"/>
          <c:tx>
            <c:strRef>
              <c:f>'CpF201 50572'!$E$1</c:f>
              <c:strCache>
                <c:ptCount val="1"/>
                <c:pt idx="0">
                  <c:v>Detections</c:v>
                </c:pt>
              </c:strCache>
            </c:strRef>
          </c:tx>
          <c:invertIfNegative val="0"/>
          <c:cat>
            <c:numRef>
              <c:f>'CpF201 50572'!$D$2:$D$24</c:f>
              <c:numCache>
                <c:formatCode>mmm\-yy</c:formatCode>
                <c:ptCount val="23"/>
                <c:pt idx="0">
                  <c:v>39934</c:v>
                </c:pt>
                <c:pt idx="1">
                  <c:v>39965</c:v>
                </c:pt>
                <c:pt idx="2">
                  <c:v>39995</c:v>
                </c:pt>
                <c:pt idx="3">
                  <c:v>40026</c:v>
                </c:pt>
                <c:pt idx="4">
                  <c:v>40057</c:v>
                </c:pt>
                <c:pt idx="5">
                  <c:v>40087</c:v>
                </c:pt>
                <c:pt idx="6">
                  <c:v>40118</c:v>
                </c:pt>
                <c:pt idx="7">
                  <c:v>40148</c:v>
                </c:pt>
                <c:pt idx="8">
                  <c:v>40179</c:v>
                </c:pt>
                <c:pt idx="9">
                  <c:v>40210</c:v>
                </c:pt>
                <c:pt idx="10">
                  <c:v>40238</c:v>
                </c:pt>
                <c:pt idx="11">
                  <c:v>40269</c:v>
                </c:pt>
                <c:pt idx="12">
                  <c:v>40299</c:v>
                </c:pt>
                <c:pt idx="13">
                  <c:v>40330</c:v>
                </c:pt>
                <c:pt idx="14">
                  <c:v>40360</c:v>
                </c:pt>
                <c:pt idx="15">
                  <c:v>40391</c:v>
                </c:pt>
                <c:pt idx="16">
                  <c:v>40422</c:v>
                </c:pt>
                <c:pt idx="17">
                  <c:v>40452</c:v>
                </c:pt>
                <c:pt idx="18">
                  <c:v>40483</c:v>
                </c:pt>
                <c:pt idx="19">
                  <c:v>40513</c:v>
                </c:pt>
                <c:pt idx="20">
                  <c:v>40544</c:v>
                </c:pt>
                <c:pt idx="21">
                  <c:v>40575</c:v>
                </c:pt>
                <c:pt idx="22">
                  <c:v>40603</c:v>
                </c:pt>
              </c:numCache>
            </c:numRef>
          </c:cat>
          <c:val>
            <c:numRef>
              <c:f>'CpF201 50572'!$E$2:$E$24</c:f>
              <c:numCache>
                <c:formatCode>General</c:formatCode>
                <c:ptCount val="23"/>
                <c:pt idx="0">
                  <c:v>176</c:v>
                </c:pt>
                <c:pt idx="1">
                  <c:v>62</c:v>
                </c:pt>
                <c:pt idx="2">
                  <c:v>139</c:v>
                </c:pt>
                <c:pt idx="3">
                  <c:v>57</c:v>
                </c:pt>
                <c:pt idx="4">
                  <c:v>242</c:v>
                </c:pt>
                <c:pt idx="5">
                  <c:v>120</c:v>
                </c:pt>
                <c:pt idx="6">
                  <c:v>409</c:v>
                </c:pt>
                <c:pt idx="7">
                  <c:v>454</c:v>
                </c:pt>
                <c:pt idx="8">
                  <c:v>333</c:v>
                </c:pt>
                <c:pt idx="9">
                  <c:v>310</c:v>
                </c:pt>
                <c:pt idx="10">
                  <c:v>358</c:v>
                </c:pt>
                <c:pt idx="11">
                  <c:v>597</c:v>
                </c:pt>
                <c:pt idx="12">
                  <c:v>365</c:v>
                </c:pt>
                <c:pt idx="13">
                  <c:v>214</c:v>
                </c:pt>
                <c:pt idx="14">
                  <c:v>266</c:v>
                </c:pt>
                <c:pt idx="15">
                  <c:v>118</c:v>
                </c:pt>
                <c:pt idx="16">
                  <c:v>411</c:v>
                </c:pt>
                <c:pt idx="17">
                  <c:v>301</c:v>
                </c:pt>
                <c:pt idx="18">
                  <c:v>399</c:v>
                </c:pt>
                <c:pt idx="19">
                  <c:v>260</c:v>
                </c:pt>
                <c:pt idx="20">
                  <c:v>398</c:v>
                </c:pt>
                <c:pt idx="21">
                  <c:v>391</c:v>
                </c:pt>
                <c:pt idx="22">
                  <c:v>508</c:v>
                </c:pt>
              </c:numCache>
            </c:numRef>
          </c:val>
        </c:ser>
        <c:dLbls>
          <c:showLegendKey val="0"/>
          <c:showVal val="0"/>
          <c:showCatName val="0"/>
          <c:showSerName val="0"/>
          <c:showPercent val="0"/>
          <c:showBubbleSize val="0"/>
        </c:dLbls>
        <c:gapWidth val="150"/>
        <c:axId val="107580800"/>
        <c:axId val="107598976"/>
      </c:barChart>
      <c:dateAx>
        <c:axId val="107580800"/>
        <c:scaling>
          <c:orientation val="minMax"/>
        </c:scaling>
        <c:delete val="0"/>
        <c:axPos val="b"/>
        <c:numFmt formatCode="mmm\-yy" sourceLinked="0"/>
        <c:majorTickMark val="out"/>
        <c:minorTickMark val="none"/>
        <c:tickLblPos val="nextTo"/>
        <c:crossAx val="107598976"/>
        <c:crosses val="autoZero"/>
        <c:auto val="1"/>
        <c:lblOffset val="100"/>
        <c:baseTimeUnit val="months"/>
      </c:dateAx>
      <c:valAx>
        <c:axId val="107598976"/>
        <c:scaling>
          <c:orientation val="minMax"/>
        </c:scaling>
        <c:delete val="0"/>
        <c:axPos val="l"/>
        <c:numFmt formatCode="General" sourceLinked="1"/>
        <c:majorTickMark val="out"/>
        <c:minorTickMark val="none"/>
        <c:tickLblPos val="nextTo"/>
        <c:crossAx val="107580800"/>
        <c:crosses val="autoZero"/>
        <c:crossBetween val="between"/>
      </c:valAx>
    </c:plotArea>
    <c:plotVisOnly val="1"/>
    <c:dispBlanksAs val="gap"/>
    <c:showDLblsOverMax val="0"/>
  </c:chart>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en-AU"/>
  <c:roundedCorners val="0"/>
  <mc:AlternateContent xmlns:mc="http://schemas.openxmlformats.org/markup-compatibility/2006">
    <mc:Choice xmlns:c14="http://schemas.microsoft.com/office/drawing/2007/8/2/chart" Requires="c14">
      <c14:style val="120"/>
    </mc:Choice>
    <mc:Fallback>
      <c:style val="20"/>
    </mc:Fallback>
  </mc:AlternateContent>
  <c:chart>
    <c:autoTitleDeleted val="1"/>
    <c:plotArea>
      <c:layout/>
      <c:barChart>
        <c:barDir val="col"/>
        <c:grouping val="clustered"/>
        <c:varyColors val="0"/>
        <c:ser>
          <c:idx val="0"/>
          <c:order val="0"/>
          <c:tx>
            <c:strRef>
              <c:f>'CpF212 8859'!$E$1</c:f>
              <c:strCache>
                <c:ptCount val="1"/>
                <c:pt idx="0">
                  <c:v>Detections</c:v>
                </c:pt>
              </c:strCache>
            </c:strRef>
          </c:tx>
          <c:invertIfNegative val="0"/>
          <c:cat>
            <c:numRef>
              <c:f>'CpF212 8859'!$D$2:$D$49</c:f>
              <c:numCache>
                <c:formatCode>mmm\-yy</c:formatCode>
                <c:ptCount val="48"/>
                <c:pt idx="0">
                  <c:v>39600</c:v>
                </c:pt>
                <c:pt idx="1">
                  <c:v>39630</c:v>
                </c:pt>
                <c:pt idx="2">
                  <c:v>39661</c:v>
                </c:pt>
                <c:pt idx="3">
                  <c:v>39692</c:v>
                </c:pt>
                <c:pt idx="4">
                  <c:v>39722</c:v>
                </c:pt>
                <c:pt idx="5">
                  <c:v>39753</c:v>
                </c:pt>
                <c:pt idx="6">
                  <c:v>39783</c:v>
                </c:pt>
                <c:pt idx="7">
                  <c:v>39814</c:v>
                </c:pt>
                <c:pt idx="8">
                  <c:v>39845</c:v>
                </c:pt>
                <c:pt idx="9">
                  <c:v>39873</c:v>
                </c:pt>
                <c:pt idx="10">
                  <c:v>39904</c:v>
                </c:pt>
                <c:pt idx="11">
                  <c:v>39934</c:v>
                </c:pt>
                <c:pt idx="12">
                  <c:v>39965</c:v>
                </c:pt>
                <c:pt idx="13">
                  <c:v>39995</c:v>
                </c:pt>
                <c:pt idx="14">
                  <c:v>40026</c:v>
                </c:pt>
                <c:pt idx="15">
                  <c:v>40057</c:v>
                </c:pt>
                <c:pt idx="16">
                  <c:v>40087</c:v>
                </c:pt>
                <c:pt idx="17">
                  <c:v>40118</c:v>
                </c:pt>
                <c:pt idx="18">
                  <c:v>40148</c:v>
                </c:pt>
                <c:pt idx="19">
                  <c:v>40179</c:v>
                </c:pt>
                <c:pt idx="20">
                  <c:v>40210</c:v>
                </c:pt>
                <c:pt idx="21">
                  <c:v>40238</c:v>
                </c:pt>
                <c:pt idx="22">
                  <c:v>40269</c:v>
                </c:pt>
                <c:pt idx="23">
                  <c:v>40299</c:v>
                </c:pt>
                <c:pt idx="24">
                  <c:v>40330</c:v>
                </c:pt>
                <c:pt idx="25">
                  <c:v>40360</c:v>
                </c:pt>
                <c:pt idx="26">
                  <c:v>40391</c:v>
                </c:pt>
                <c:pt idx="27">
                  <c:v>40422</c:v>
                </c:pt>
                <c:pt idx="28">
                  <c:v>40452</c:v>
                </c:pt>
                <c:pt idx="29">
                  <c:v>40483</c:v>
                </c:pt>
                <c:pt idx="30">
                  <c:v>40513</c:v>
                </c:pt>
                <c:pt idx="31">
                  <c:v>40544</c:v>
                </c:pt>
                <c:pt idx="32">
                  <c:v>40575</c:v>
                </c:pt>
                <c:pt idx="33">
                  <c:v>40603</c:v>
                </c:pt>
                <c:pt idx="34">
                  <c:v>40634</c:v>
                </c:pt>
                <c:pt idx="35">
                  <c:v>40664</c:v>
                </c:pt>
                <c:pt idx="36">
                  <c:v>40695</c:v>
                </c:pt>
                <c:pt idx="37">
                  <c:v>40725</c:v>
                </c:pt>
                <c:pt idx="38">
                  <c:v>40756</c:v>
                </c:pt>
                <c:pt idx="39">
                  <c:v>40787</c:v>
                </c:pt>
                <c:pt idx="40">
                  <c:v>40817</c:v>
                </c:pt>
                <c:pt idx="41">
                  <c:v>40848</c:v>
                </c:pt>
                <c:pt idx="42">
                  <c:v>40878</c:v>
                </c:pt>
                <c:pt idx="43">
                  <c:v>40909</c:v>
                </c:pt>
                <c:pt idx="44">
                  <c:v>40940</c:v>
                </c:pt>
                <c:pt idx="45">
                  <c:v>40969</c:v>
                </c:pt>
                <c:pt idx="46">
                  <c:v>41000</c:v>
                </c:pt>
                <c:pt idx="47">
                  <c:v>41030</c:v>
                </c:pt>
              </c:numCache>
            </c:numRef>
          </c:cat>
          <c:val>
            <c:numRef>
              <c:f>'CpF212 8859'!$E$2:$E$49</c:f>
              <c:numCache>
                <c:formatCode>General</c:formatCode>
                <c:ptCount val="48"/>
                <c:pt idx="0">
                  <c:v>5947</c:v>
                </c:pt>
                <c:pt idx="1">
                  <c:v>9470</c:v>
                </c:pt>
                <c:pt idx="2">
                  <c:v>5919</c:v>
                </c:pt>
                <c:pt idx="3">
                  <c:v>6891</c:v>
                </c:pt>
                <c:pt idx="4">
                  <c:v>10132</c:v>
                </c:pt>
                <c:pt idx="5">
                  <c:v>10082</c:v>
                </c:pt>
                <c:pt idx="6">
                  <c:v>13761</c:v>
                </c:pt>
                <c:pt idx="7">
                  <c:v>11386</c:v>
                </c:pt>
                <c:pt idx="8">
                  <c:v>10257</c:v>
                </c:pt>
                <c:pt idx="9">
                  <c:v>9303</c:v>
                </c:pt>
                <c:pt idx="10">
                  <c:v>10735</c:v>
                </c:pt>
                <c:pt idx="11">
                  <c:v>6444</c:v>
                </c:pt>
                <c:pt idx="12">
                  <c:v>4531</c:v>
                </c:pt>
                <c:pt idx="13">
                  <c:v>5192</c:v>
                </c:pt>
                <c:pt idx="14">
                  <c:v>8276</c:v>
                </c:pt>
                <c:pt idx="15">
                  <c:v>8070</c:v>
                </c:pt>
                <c:pt idx="16">
                  <c:v>6061</c:v>
                </c:pt>
                <c:pt idx="17">
                  <c:v>7376</c:v>
                </c:pt>
                <c:pt idx="18">
                  <c:v>12379</c:v>
                </c:pt>
                <c:pt idx="19">
                  <c:v>11022</c:v>
                </c:pt>
                <c:pt idx="20">
                  <c:v>9302</c:v>
                </c:pt>
                <c:pt idx="21">
                  <c:v>10980</c:v>
                </c:pt>
                <c:pt idx="22">
                  <c:v>9776</c:v>
                </c:pt>
                <c:pt idx="23">
                  <c:v>8110</c:v>
                </c:pt>
                <c:pt idx="24">
                  <c:v>7687</c:v>
                </c:pt>
                <c:pt idx="25">
                  <c:v>6813</c:v>
                </c:pt>
                <c:pt idx="26">
                  <c:v>7371</c:v>
                </c:pt>
                <c:pt idx="27">
                  <c:v>6503</c:v>
                </c:pt>
                <c:pt idx="28">
                  <c:v>4585</c:v>
                </c:pt>
                <c:pt idx="29">
                  <c:v>7311</c:v>
                </c:pt>
                <c:pt idx="30">
                  <c:v>7752</c:v>
                </c:pt>
                <c:pt idx="31">
                  <c:v>9244</c:v>
                </c:pt>
                <c:pt idx="32">
                  <c:v>6600</c:v>
                </c:pt>
                <c:pt idx="33">
                  <c:v>6070</c:v>
                </c:pt>
                <c:pt idx="34">
                  <c:v>5262</c:v>
                </c:pt>
                <c:pt idx="35">
                  <c:v>5119</c:v>
                </c:pt>
                <c:pt idx="36">
                  <c:v>3944</c:v>
                </c:pt>
                <c:pt idx="37">
                  <c:v>5333</c:v>
                </c:pt>
                <c:pt idx="38">
                  <c:v>3146</c:v>
                </c:pt>
                <c:pt idx="39">
                  <c:v>894</c:v>
                </c:pt>
                <c:pt idx="40">
                  <c:v>786</c:v>
                </c:pt>
                <c:pt idx="41">
                  <c:v>581</c:v>
                </c:pt>
                <c:pt idx="42">
                  <c:v>735</c:v>
                </c:pt>
                <c:pt idx="43">
                  <c:v>544</c:v>
                </c:pt>
                <c:pt idx="44">
                  <c:v>587</c:v>
                </c:pt>
                <c:pt idx="45">
                  <c:v>707</c:v>
                </c:pt>
                <c:pt idx="46">
                  <c:v>305</c:v>
                </c:pt>
                <c:pt idx="47">
                  <c:v>38</c:v>
                </c:pt>
              </c:numCache>
            </c:numRef>
          </c:val>
        </c:ser>
        <c:dLbls>
          <c:showLegendKey val="0"/>
          <c:showVal val="0"/>
          <c:showCatName val="0"/>
          <c:showSerName val="0"/>
          <c:showPercent val="0"/>
          <c:showBubbleSize val="0"/>
        </c:dLbls>
        <c:gapWidth val="150"/>
        <c:axId val="107614592"/>
        <c:axId val="107616128"/>
      </c:barChart>
      <c:dateAx>
        <c:axId val="107614592"/>
        <c:scaling>
          <c:orientation val="minMax"/>
        </c:scaling>
        <c:delete val="0"/>
        <c:axPos val="b"/>
        <c:numFmt formatCode="mmm\-yy" sourceLinked="0"/>
        <c:majorTickMark val="out"/>
        <c:minorTickMark val="none"/>
        <c:tickLblPos val="nextTo"/>
        <c:crossAx val="107616128"/>
        <c:crosses val="autoZero"/>
        <c:auto val="1"/>
        <c:lblOffset val="100"/>
        <c:baseTimeUnit val="months"/>
      </c:dateAx>
      <c:valAx>
        <c:axId val="107616128"/>
        <c:scaling>
          <c:orientation val="minMax"/>
        </c:scaling>
        <c:delete val="0"/>
        <c:axPos val="l"/>
        <c:numFmt formatCode="General" sourceLinked="1"/>
        <c:majorTickMark val="out"/>
        <c:minorTickMark val="none"/>
        <c:tickLblPos val="nextTo"/>
        <c:crossAx val="107614592"/>
        <c:crosses val="autoZero"/>
        <c:crossBetween val="between"/>
      </c:valAx>
    </c:plotArea>
    <c:plotVisOnly val="1"/>
    <c:dispBlanksAs val="gap"/>
    <c:showDLblsOverMax val="0"/>
  </c:chart>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lang val="en-AU"/>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0"/>
    <c:plotArea>
      <c:layout>
        <c:manualLayout>
          <c:layoutTarget val="inner"/>
          <c:xMode val="edge"/>
          <c:yMode val="edge"/>
          <c:x val="0.127065385947215"/>
          <c:y val="6.4257028112449793E-2"/>
          <c:w val="0.82259827464205604"/>
          <c:h val="0.68702958522797897"/>
        </c:manualLayout>
      </c:layout>
      <c:areaChart>
        <c:grouping val="standard"/>
        <c:varyColors val="0"/>
        <c:ser>
          <c:idx val="0"/>
          <c:order val="0"/>
          <c:tx>
            <c:strRef>
              <c:f>'All 3 sharks'!$H$1</c:f>
              <c:strCache>
                <c:ptCount val="1"/>
                <c:pt idx="0">
                  <c:v>CpF212 8859</c:v>
                </c:pt>
              </c:strCache>
            </c:strRef>
          </c:tx>
          <c:cat>
            <c:numRef>
              <c:f>'All 3 sharks'!$G$2:$G$49</c:f>
              <c:numCache>
                <c:formatCode>mmm\-yy</c:formatCode>
                <c:ptCount val="48"/>
                <c:pt idx="0">
                  <c:v>39600</c:v>
                </c:pt>
                <c:pt idx="1">
                  <c:v>39630</c:v>
                </c:pt>
                <c:pt idx="2">
                  <c:v>39661</c:v>
                </c:pt>
                <c:pt idx="3">
                  <c:v>39692</c:v>
                </c:pt>
                <c:pt idx="4">
                  <c:v>39722</c:v>
                </c:pt>
                <c:pt idx="5">
                  <c:v>39753</c:v>
                </c:pt>
                <c:pt idx="6">
                  <c:v>39783</c:v>
                </c:pt>
                <c:pt idx="7">
                  <c:v>39814</c:v>
                </c:pt>
                <c:pt idx="8">
                  <c:v>39845</c:v>
                </c:pt>
                <c:pt idx="9">
                  <c:v>39873</c:v>
                </c:pt>
                <c:pt idx="10">
                  <c:v>39904</c:v>
                </c:pt>
                <c:pt idx="11">
                  <c:v>39934</c:v>
                </c:pt>
                <c:pt idx="12">
                  <c:v>39965</c:v>
                </c:pt>
                <c:pt idx="13">
                  <c:v>39995</c:v>
                </c:pt>
                <c:pt idx="14">
                  <c:v>40026</c:v>
                </c:pt>
                <c:pt idx="15">
                  <c:v>40057</c:v>
                </c:pt>
                <c:pt idx="16">
                  <c:v>40087</c:v>
                </c:pt>
                <c:pt idx="17">
                  <c:v>40118</c:v>
                </c:pt>
                <c:pt idx="18">
                  <c:v>40148</c:v>
                </c:pt>
                <c:pt idx="19">
                  <c:v>40179</c:v>
                </c:pt>
                <c:pt idx="20">
                  <c:v>40210</c:v>
                </c:pt>
                <c:pt idx="21">
                  <c:v>40238</c:v>
                </c:pt>
                <c:pt idx="22">
                  <c:v>40269</c:v>
                </c:pt>
                <c:pt idx="23">
                  <c:v>40299</c:v>
                </c:pt>
                <c:pt idx="24">
                  <c:v>40330</c:v>
                </c:pt>
                <c:pt idx="25">
                  <c:v>40360</c:v>
                </c:pt>
                <c:pt idx="26">
                  <c:v>40391</c:v>
                </c:pt>
                <c:pt idx="27">
                  <c:v>40422</c:v>
                </c:pt>
                <c:pt idx="28">
                  <c:v>40452</c:v>
                </c:pt>
                <c:pt idx="29">
                  <c:v>40483</c:v>
                </c:pt>
                <c:pt idx="30">
                  <c:v>40513</c:v>
                </c:pt>
                <c:pt idx="31">
                  <c:v>40544</c:v>
                </c:pt>
                <c:pt idx="32">
                  <c:v>40575</c:v>
                </c:pt>
                <c:pt idx="33">
                  <c:v>40603</c:v>
                </c:pt>
                <c:pt idx="34">
                  <c:v>40634</c:v>
                </c:pt>
                <c:pt idx="35">
                  <c:v>40664</c:v>
                </c:pt>
                <c:pt idx="36">
                  <c:v>40695</c:v>
                </c:pt>
                <c:pt idx="37">
                  <c:v>40725</c:v>
                </c:pt>
                <c:pt idx="38">
                  <c:v>40756</c:v>
                </c:pt>
                <c:pt idx="39">
                  <c:v>40787</c:v>
                </c:pt>
                <c:pt idx="40">
                  <c:v>40817</c:v>
                </c:pt>
                <c:pt idx="41">
                  <c:v>40848</c:v>
                </c:pt>
                <c:pt idx="42">
                  <c:v>40878</c:v>
                </c:pt>
                <c:pt idx="43">
                  <c:v>40909</c:v>
                </c:pt>
                <c:pt idx="44">
                  <c:v>40940</c:v>
                </c:pt>
                <c:pt idx="45">
                  <c:v>40969</c:v>
                </c:pt>
                <c:pt idx="46">
                  <c:v>41000</c:v>
                </c:pt>
                <c:pt idx="47">
                  <c:v>41030</c:v>
                </c:pt>
              </c:numCache>
            </c:numRef>
          </c:cat>
          <c:val>
            <c:numRef>
              <c:f>'All 3 sharks'!$H$2:$H$49</c:f>
              <c:numCache>
                <c:formatCode>0.00</c:formatCode>
                <c:ptCount val="48"/>
                <c:pt idx="0">
                  <c:v>3.7742979384992781</c:v>
                </c:pt>
                <c:pt idx="1">
                  <c:v>3.9763499790032721</c:v>
                </c:pt>
                <c:pt idx="2">
                  <c:v>3.7722483399718532</c:v>
                </c:pt>
                <c:pt idx="3">
                  <c:v>3.838282249914688</c:v>
                </c:pt>
                <c:pt idx="4">
                  <c:v>4.0056951811185098</c:v>
                </c:pt>
                <c:pt idx="5">
                  <c:v>4.0035466931021331</c:v>
                </c:pt>
                <c:pt idx="6">
                  <c:v>4.1386499948516464</c:v>
                </c:pt>
                <c:pt idx="7">
                  <c:v>4.0563711794755299</c:v>
                </c:pt>
                <c:pt idx="8">
                  <c:v>4.0110203555162567</c:v>
                </c:pt>
                <c:pt idx="9">
                  <c:v>3.9686230209569899</c:v>
                </c:pt>
                <c:pt idx="10">
                  <c:v>4.0308020487722667</c:v>
                </c:pt>
                <c:pt idx="11">
                  <c:v>3.809155531747181</c:v>
                </c:pt>
                <c:pt idx="12">
                  <c:v>3.656194062179186</c:v>
                </c:pt>
                <c:pt idx="13">
                  <c:v>3.715334683792312</c:v>
                </c:pt>
                <c:pt idx="14">
                  <c:v>3.9178204819936968</c:v>
                </c:pt>
                <c:pt idx="15">
                  <c:v>3.9068735347220702</c:v>
                </c:pt>
                <c:pt idx="16">
                  <c:v>3.7825442840100099</c:v>
                </c:pt>
                <c:pt idx="17">
                  <c:v>3.867820908045573</c:v>
                </c:pt>
                <c:pt idx="18">
                  <c:v>4.092685562937489</c:v>
                </c:pt>
                <c:pt idx="19">
                  <c:v>4.0422604066894516</c:v>
                </c:pt>
                <c:pt idx="20">
                  <c:v>3.9685763351754981</c:v>
                </c:pt>
                <c:pt idx="21">
                  <c:v>4.0406023401140718</c:v>
                </c:pt>
                <c:pt idx="22">
                  <c:v>3.990161192898479</c:v>
                </c:pt>
                <c:pt idx="23">
                  <c:v>3.909020854211156</c:v>
                </c:pt>
                <c:pt idx="24">
                  <c:v>3.8857568810692671</c:v>
                </c:pt>
                <c:pt idx="25">
                  <c:v>3.833338388939397</c:v>
                </c:pt>
                <c:pt idx="26">
                  <c:v>3.8675264111997429</c:v>
                </c:pt>
                <c:pt idx="27">
                  <c:v>3.8131137540079001</c:v>
                </c:pt>
                <c:pt idx="28">
                  <c:v>3.6613393400060401</c:v>
                </c:pt>
                <c:pt idx="29">
                  <c:v>3.8639767839043868</c:v>
                </c:pt>
                <c:pt idx="30">
                  <c:v>3.8894137640427089</c:v>
                </c:pt>
                <c:pt idx="31">
                  <c:v>3.9658599368070711</c:v>
                </c:pt>
                <c:pt idx="32">
                  <c:v>3.8195439355418679</c:v>
                </c:pt>
                <c:pt idx="33">
                  <c:v>3.783188691075257</c:v>
                </c:pt>
                <c:pt idx="34">
                  <c:v>3.7211508437496841</c:v>
                </c:pt>
                <c:pt idx="35">
                  <c:v>3.709185129550244</c:v>
                </c:pt>
                <c:pt idx="36">
                  <c:v>3.5959369062691731</c:v>
                </c:pt>
                <c:pt idx="37">
                  <c:v>3.7269715836828761</c:v>
                </c:pt>
                <c:pt idx="38">
                  <c:v>3.497758718287268</c:v>
                </c:pt>
                <c:pt idx="39">
                  <c:v>2.951337518795917</c:v>
                </c:pt>
                <c:pt idx="40">
                  <c:v>2.8954225460394079</c:v>
                </c:pt>
                <c:pt idx="41">
                  <c:v>2.7641761323903302</c:v>
                </c:pt>
                <c:pt idx="42">
                  <c:v>2.8662873390841939</c:v>
                </c:pt>
                <c:pt idx="43">
                  <c:v>2.735598899698179</c:v>
                </c:pt>
                <c:pt idx="44">
                  <c:v>2.768638101247614</c:v>
                </c:pt>
                <c:pt idx="45">
                  <c:v>2.8494194137969</c:v>
                </c:pt>
                <c:pt idx="46">
                  <c:v>2.4842998393467859</c:v>
                </c:pt>
                <c:pt idx="47">
                  <c:v>1.5797835966168099</c:v>
                </c:pt>
              </c:numCache>
            </c:numRef>
          </c:val>
        </c:ser>
        <c:ser>
          <c:idx val="1"/>
          <c:order val="1"/>
          <c:tx>
            <c:strRef>
              <c:f>'All 3 sharks'!$I$1</c:f>
              <c:strCache>
                <c:ptCount val="1"/>
                <c:pt idx="0">
                  <c:v>CpF20150572</c:v>
                </c:pt>
              </c:strCache>
            </c:strRef>
          </c:tx>
          <c:cat>
            <c:numRef>
              <c:f>'All 3 sharks'!$G$2:$G$49</c:f>
              <c:numCache>
                <c:formatCode>mmm\-yy</c:formatCode>
                <c:ptCount val="48"/>
                <c:pt idx="0">
                  <c:v>39600</c:v>
                </c:pt>
                <c:pt idx="1">
                  <c:v>39630</c:v>
                </c:pt>
                <c:pt idx="2">
                  <c:v>39661</c:v>
                </c:pt>
                <c:pt idx="3">
                  <c:v>39692</c:v>
                </c:pt>
                <c:pt idx="4">
                  <c:v>39722</c:v>
                </c:pt>
                <c:pt idx="5">
                  <c:v>39753</c:v>
                </c:pt>
                <c:pt idx="6">
                  <c:v>39783</c:v>
                </c:pt>
                <c:pt idx="7">
                  <c:v>39814</c:v>
                </c:pt>
                <c:pt idx="8">
                  <c:v>39845</c:v>
                </c:pt>
                <c:pt idx="9">
                  <c:v>39873</c:v>
                </c:pt>
                <c:pt idx="10">
                  <c:v>39904</c:v>
                </c:pt>
                <c:pt idx="11">
                  <c:v>39934</c:v>
                </c:pt>
                <c:pt idx="12">
                  <c:v>39965</c:v>
                </c:pt>
                <c:pt idx="13">
                  <c:v>39995</c:v>
                </c:pt>
                <c:pt idx="14">
                  <c:v>40026</c:v>
                </c:pt>
                <c:pt idx="15">
                  <c:v>40057</c:v>
                </c:pt>
                <c:pt idx="16">
                  <c:v>40087</c:v>
                </c:pt>
                <c:pt idx="17">
                  <c:v>40118</c:v>
                </c:pt>
                <c:pt idx="18">
                  <c:v>40148</c:v>
                </c:pt>
                <c:pt idx="19">
                  <c:v>40179</c:v>
                </c:pt>
                <c:pt idx="20">
                  <c:v>40210</c:v>
                </c:pt>
                <c:pt idx="21">
                  <c:v>40238</c:v>
                </c:pt>
                <c:pt idx="22">
                  <c:v>40269</c:v>
                </c:pt>
                <c:pt idx="23">
                  <c:v>40299</c:v>
                </c:pt>
                <c:pt idx="24">
                  <c:v>40330</c:v>
                </c:pt>
                <c:pt idx="25">
                  <c:v>40360</c:v>
                </c:pt>
                <c:pt idx="26">
                  <c:v>40391</c:v>
                </c:pt>
                <c:pt idx="27">
                  <c:v>40422</c:v>
                </c:pt>
                <c:pt idx="28">
                  <c:v>40452</c:v>
                </c:pt>
                <c:pt idx="29">
                  <c:v>40483</c:v>
                </c:pt>
                <c:pt idx="30">
                  <c:v>40513</c:v>
                </c:pt>
                <c:pt idx="31">
                  <c:v>40544</c:v>
                </c:pt>
                <c:pt idx="32">
                  <c:v>40575</c:v>
                </c:pt>
                <c:pt idx="33">
                  <c:v>40603</c:v>
                </c:pt>
                <c:pt idx="34">
                  <c:v>40634</c:v>
                </c:pt>
                <c:pt idx="35">
                  <c:v>40664</c:v>
                </c:pt>
                <c:pt idx="36">
                  <c:v>40695</c:v>
                </c:pt>
                <c:pt idx="37">
                  <c:v>40725</c:v>
                </c:pt>
                <c:pt idx="38">
                  <c:v>40756</c:v>
                </c:pt>
                <c:pt idx="39">
                  <c:v>40787</c:v>
                </c:pt>
                <c:pt idx="40">
                  <c:v>40817</c:v>
                </c:pt>
                <c:pt idx="41">
                  <c:v>40848</c:v>
                </c:pt>
                <c:pt idx="42">
                  <c:v>40878</c:v>
                </c:pt>
                <c:pt idx="43">
                  <c:v>40909</c:v>
                </c:pt>
                <c:pt idx="44">
                  <c:v>40940</c:v>
                </c:pt>
                <c:pt idx="45">
                  <c:v>40969</c:v>
                </c:pt>
                <c:pt idx="46">
                  <c:v>41000</c:v>
                </c:pt>
                <c:pt idx="47">
                  <c:v>41030</c:v>
                </c:pt>
              </c:numCache>
            </c:numRef>
          </c:cat>
          <c:val>
            <c:numRef>
              <c:f>'All 3 sharks'!$I$2:$I$49</c:f>
              <c:numCache>
                <c:formatCode>0.00</c:formatCode>
                <c:ptCount val="48"/>
                <c:pt idx="0">
                  <c:v>0</c:v>
                </c:pt>
                <c:pt idx="1">
                  <c:v>0</c:v>
                </c:pt>
                <c:pt idx="2">
                  <c:v>0</c:v>
                </c:pt>
                <c:pt idx="3">
                  <c:v>0</c:v>
                </c:pt>
                <c:pt idx="4">
                  <c:v>0</c:v>
                </c:pt>
                <c:pt idx="5">
                  <c:v>0</c:v>
                </c:pt>
                <c:pt idx="6">
                  <c:v>0</c:v>
                </c:pt>
                <c:pt idx="7">
                  <c:v>0</c:v>
                </c:pt>
                <c:pt idx="8">
                  <c:v>0</c:v>
                </c:pt>
                <c:pt idx="9">
                  <c:v>0</c:v>
                </c:pt>
                <c:pt idx="10">
                  <c:v>0</c:v>
                </c:pt>
                <c:pt idx="11">
                  <c:v>2.2455126678141499</c:v>
                </c:pt>
                <c:pt idx="12">
                  <c:v>1.7923916894982539</c:v>
                </c:pt>
                <c:pt idx="13">
                  <c:v>2.143014800254095</c:v>
                </c:pt>
                <c:pt idx="14">
                  <c:v>1.755874855672491</c:v>
                </c:pt>
                <c:pt idx="15">
                  <c:v>2.3838153659804311</c:v>
                </c:pt>
                <c:pt idx="16">
                  <c:v>2.0791812460476242</c:v>
                </c:pt>
                <c:pt idx="17">
                  <c:v>2.6117233080073419</c:v>
                </c:pt>
                <c:pt idx="18">
                  <c:v>2.6570558528571042</c:v>
                </c:pt>
                <c:pt idx="19">
                  <c:v>2.5224442335063202</c:v>
                </c:pt>
                <c:pt idx="20">
                  <c:v>2.4913616938342731</c:v>
                </c:pt>
                <c:pt idx="21">
                  <c:v>2.553883026643875</c:v>
                </c:pt>
                <c:pt idx="22">
                  <c:v>2.775974331129369</c:v>
                </c:pt>
                <c:pt idx="23">
                  <c:v>2.5622928644564751</c:v>
                </c:pt>
                <c:pt idx="24">
                  <c:v>2.3304137733491901</c:v>
                </c:pt>
                <c:pt idx="25">
                  <c:v>2.424881636631067</c:v>
                </c:pt>
                <c:pt idx="26">
                  <c:v>2.071882007306125</c:v>
                </c:pt>
                <c:pt idx="27">
                  <c:v>2.6138418218760688</c:v>
                </c:pt>
                <c:pt idx="28">
                  <c:v>2.4785664955938431</c:v>
                </c:pt>
                <c:pt idx="29">
                  <c:v>2.6009728956867479</c:v>
                </c:pt>
                <c:pt idx="30">
                  <c:v>2.4149733479708182</c:v>
                </c:pt>
                <c:pt idx="31">
                  <c:v>2.5998830720736881</c:v>
                </c:pt>
                <c:pt idx="32">
                  <c:v>2.5921767573958672</c:v>
                </c:pt>
                <c:pt idx="33">
                  <c:v>2.7058637122839202</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numCache>
            </c:numRef>
          </c:val>
        </c:ser>
        <c:ser>
          <c:idx val="2"/>
          <c:order val="2"/>
          <c:tx>
            <c:strRef>
              <c:f>'All 3 sharks'!$J$1</c:f>
              <c:strCache>
                <c:ptCount val="1"/>
                <c:pt idx="0">
                  <c:v>CpM178.5 50571</c:v>
                </c:pt>
              </c:strCache>
            </c:strRef>
          </c:tx>
          <c:cat>
            <c:numRef>
              <c:f>'All 3 sharks'!$G$2:$G$49</c:f>
              <c:numCache>
                <c:formatCode>mmm\-yy</c:formatCode>
                <c:ptCount val="48"/>
                <c:pt idx="0">
                  <c:v>39600</c:v>
                </c:pt>
                <c:pt idx="1">
                  <c:v>39630</c:v>
                </c:pt>
                <c:pt idx="2">
                  <c:v>39661</c:v>
                </c:pt>
                <c:pt idx="3">
                  <c:v>39692</c:v>
                </c:pt>
                <c:pt idx="4">
                  <c:v>39722</c:v>
                </c:pt>
                <c:pt idx="5">
                  <c:v>39753</c:v>
                </c:pt>
                <c:pt idx="6">
                  <c:v>39783</c:v>
                </c:pt>
                <c:pt idx="7">
                  <c:v>39814</c:v>
                </c:pt>
                <c:pt idx="8">
                  <c:v>39845</c:v>
                </c:pt>
                <c:pt idx="9">
                  <c:v>39873</c:v>
                </c:pt>
                <c:pt idx="10">
                  <c:v>39904</c:v>
                </c:pt>
                <c:pt idx="11">
                  <c:v>39934</c:v>
                </c:pt>
                <c:pt idx="12">
                  <c:v>39965</c:v>
                </c:pt>
                <c:pt idx="13">
                  <c:v>39995</c:v>
                </c:pt>
                <c:pt idx="14">
                  <c:v>40026</c:v>
                </c:pt>
                <c:pt idx="15">
                  <c:v>40057</c:v>
                </c:pt>
                <c:pt idx="16">
                  <c:v>40087</c:v>
                </c:pt>
                <c:pt idx="17">
                  <c:v>40118</c:v>
                </c:pt>
                <c:pt idx="18">
                  <c:v>40148</c:v>
                </c:pt>
                <c:pt idx="19">
                  <c:v>40179</c:v>
                </c:pt>
                <c:pt idx="20">
                  <c:v>40210</c:v>
                </c:pt>
                <c:pt idx="21">
                  <c:v>40238</c:v>
                </c:pt>
                <c:pt idx="22">
                  <c:v>40269</c:v>
                </c:pt>
                <c:pt idx="23">
                  <c:v>40299</c:v>
                </c:pt>
                <c:pt idx="24">
                  <c:v>40330</c:v>
                </c:pt>
                <c:pt idx="25">
                  <c:v>40360</c:v>
                </c:pt>
                <c:pt idx="26">
                  <c:v>40391</c:v>
                </c:pt>
                <c:pt idx="27">
                  <c:v>40422</c:v>
                </c:pt>
                <c:pt idx="28">
                  <c:v>40452</c:v>
                </c:pt>
                <c:pt idx="29">
                  <c:v>40483</c:v>
                </c:pt>
                <c:pt idx="30">
                  <c:v>40513</c:v>
                </c:pt>
                <c:pt idx="31">
                  <c:v>40544</c:v>
                </c:pt>
                <c:pt idx="32">
                  <c:v>40575</c:v>
                </c:pt>
                <c:pt idx="33">
                  <c:v>40603</c:v>
                </c:pt>
                <c:pt idx="34">
                  <c:v>40634</c:v>
                </c:pt>
                <c:pt idx="35">
                  <c:v>40664</c:v>
                </c:pt>
                <c:pt idx="36">
                  <c:v>40695</c:v>
                </c:pt>
                <c:pt idx="37">
                  <c:v>40725</c:v>
                </c:pt>
                <c:pt idx="38">
                  <c:v>40756</c:v>
                </c:pt>
                <c:pt idx="39">
                  <c:v>40787</c:v>
                </c:pt>
                <c:pt idx="40">
                  <c:v>40817</c:v>
                </c:pt>
                <c:pt idx="41">
                  <c:v>40848</c:v>
                </c:pt>
                <c:pt idx="42">
                  <c:v>40878</c:v>
                </c:pt>
                <c:pt idx="43">
                  <c:v>40909</c:v>
                </c:pt>
                <c:pt idx="44">
                  <c:v>40940</c:v>
                </c:pt>
                <c:pt idx="45">
                  <c:v>40969</c:v>
                </c:pt>
                <c:pt idx="46">
                  <c:v>41000</c:v>
                </c:pt>
                <c:pt idx="47">
                  <c:v>41030</c:v>
                </c:pt>
              </c:numCache>
            </c:numRef>
          </c:cat>
          <c:val>
            <c:numRef>
              <c:f>'All 3 sharks'!$J$2:$J$49</c:f>
              <c:numCache>
                <c:formatCode>0.00</c:formatCode>
                <c:ptCount val="48"/>
                <c:pt idx="0">
                  <c:v>0</c:v>
                </c:pt>
                <c:pt idx="1">
                  <c:v>0</c:v>
                </c:pt>
                <c:pt idx="2">
                  <c:v>0</c:v>
                </c:pt>
                <c:pt idx="3">
                  <c:v>0</c:v>
                </c:pt>
                <c:pt idx="4">
                  <c:v>0</c:v>
                </c:pt>
                <c:pt idx="5">
                  <c:v>0</c:v>
                </c:pt>
                <c:pt idx="6">
                  <c:v>0</c:v>
                </c:pt>
                <c:pt idx="7">
                  <c:v>0</c:v>
                </c:pt>
                <c:pt idx="8">
                  <c:v>0</c:v>
                </c:pt>
                <c:pt idx="9">
                  <c:v>0</c:v>
                </c:pt>
                <c:pt idx="10">
                  <c:v>0</c:v>
                </c:pt>
                <c:pt idx="11">
                  <c:v>0.30102999566398098</c:v>
                </c:pt>
                <c:pt idx="12">
                  <c:v>2.8007170782823851</c:v>
                </c:pt>
                <c:pt idx="13">
                  <c:v>2.5428254269591788</c:v>
                </c:pt>
                <c:pt idx="14">
                  <c:v>2.676693609624865</c:v>
                </c:pt>
                <c:pt idx="15">
                  <c:v>2.5289167002776538</c:v>
                </c:pt>
                <c:pt idx="16">
                  <c:v>2.828015064223977</c:v>
                </c:pt>
                <c:pt idx="17">
                  <c:v>1.851258348719075</c:v>
                </c:pt>
                <c:pt idx="18">
                  <c:v>0</c:v>
                </c:pt>
                <c:pt idx="19">
                  <c:v>0</c:v>
                </c:pt>
                <c:pt idx="20">
                  <c:v>0</c:v>
                </c:pt>
                <c:pt idx="21">
                  <c:v>0.77815125038364397</c:v>
                </c:pt>
                <c:pt idx="22">
                  <c:v>2.7979596437371961</c:v>
                </c:pt>
                <c:pt idx="23">
                  <c:v>2.9694159123539801</c:v>
                </c:pt>
                <c:pt idx="24">
                  <c:v>3.0098756337121588</c:v>
                </c:pt>
                <c:pt idx="25">
                  <c:v>2.4216039268698299</c:v>
                </c:pt>
                <c:pt idx="26">
                  <c:v>2.3201462861110538</c:v>
                </c:pt>
                <c:pt idx="27">
                  <c:v>2.6190933306267432</c:v>
                </c:pt>
                <c:pt idx="28">
                  <c:v>2.773054693364263</c:v>
                </c:pt>
                <c:pt idx="29">
                  <c:v>1.90848501887865</c:v>
                </c:pt>
                <c:pt idx="30">
                  <c:v>1.869231719730976</c:v>
                </c:pt>
                <c:pt idx="31">
                  <c:v>1.204119982655925</c:v>
                </c:pt>
                <c:pt idx="32">
                  <c:v>0.84509804001425703</c:v>
                </c:pt>
                <c:pt idx="33">
                  <c:v>1.1139433523068369</c:v>
                </c:pt>
                <c:pt idx="34">
                  <c:v>0</c:v>
                </c:pt>
                <c:pt idx="35">
                  <c:v>2.20682587603185</c:v>
                </c:pt>
                <c:pt idx="36">
                  <c:v>2.6009728956867479</c:v>
                </c:pt>
                <c:pt idx="37">
                  <c:v>2.4800069429571501</c:v>
                </c:pt>
                <c:pt idx="38">
                  <c:v>2.3673559210260189</c:v>
                </c:pt>
                <c:pt idx="39">
                  <c:v>1.3802112417116059</c:v>
                </c:pt>
                <c:pt idx="40">
                  <c:v>1.6901960800285141</c:v>
                </c:pt>
                <c:pt idx="41">
                  <c:v>1.556302500767287</c:v>
                </c:pt>
                <c:pt idx="42">
                  <c:v>0</c:v>
                </c:pt>
                <c:pt idx="43">
                  <c:v>0</c:v>
                </c:pt>
                <c:pt idx="44">
                  <c:v>1.0413926851582249</c:v>
                </c:pt>
                <c:pt idx="45">
                  <c:v>1.9637878273455549</c:v>
                </c:pt>
                <c:pt idx="46">
                  <c:v>2.02530586526477</c:v>
                </c:pt>
                <c:pt idx="47">
                  <c:v>0</c:v>
                </c:pt>
              </c:numCache>
            </c:numRef>
          </c:val>
        </c:ser>
        <c:dLbls>
          <c:showLegendKey val="0"/>
          <c:showVal val="0"/>
          <c:showCatName val="0"/>
          <c:showSerName val="0"/>
          <c:showPercent val="0"/>
          <c:showBubbleSize val="0"/>
        </c:dLbls>
        <c:axId val="107657088"/>
        <c:axId val="107658624"/>
      </c:areaChart>
      <c:dateAx>
        <c:axId val="107657088"/>
        <c:scaling>
          <c:orientation val="minMax"/>
        </c:scaling>
        <c:delete val="0"/>
        <c:axPos val="b"/>
        <c:numFmt formatCode="mmm\-yy" sourceLinked="0"/>
        <c:majorTickMark val="out"/>
        <c:minorTickMark val="none"/>
        <c:tickLblPos val="nextTo"/>
        <c:crossAx val="107658624"/>
        <c:crosses val="autoZero"/>
        <c:auto val="1"/>
        <c:lblOffset val="100"/>
        <c:baseTimeUnit val="months"/>
      </c:dateAx>
      <c:valAx>
        <c:axId val="107658624"/>
        <c:scaling>
          <c:orientation val="minMax"/>
        </c:scaling>
        <c:delete val="0"/>
        <c:axPos val="l"/>
        <c:numFmt formatCode="0.00" sourceLinked="1"/>
        <c:majorTickMark val="out"/>
        <c:minorTickMark val="none"/>
        <c:tickLblPos val="nextTo"/>
        <c:crossAx val="107657088"/>
        <c:crosses val="autoZero"/>
        <c:crossBetween val="midCat"/>
      </c:valAx>
    </c:plotArea>
    <c:legend>
      <c:legendPos val="r"/>
      <c:layout>
        <c:manualLayout>
          <c:xMode val="edge"/>
          <c:yMode val="edge"/>
          <c:x val="0.65116594031700303"/>
          <c:y val="9.3794931161981204E-2"/>
          <c:w val="0.34470307348394402"/>
          <c:h val="0.40961032913496598"/>
        </c:manualLayout>
      </c:layout>
      <c:overlay val="0"/>
      <c:txPr>
        <a:bodyPr/>
        <a:lstStyle/>
        <a:p>
          <a:pPr>
            <a:defRPr sz="1100" spc="-50"/>
          </a:pPr>
          <a:endParaRPr lang="en-US"/>
        </a:p>
      </c:txPr>
    </c:legend>
    <c:plotVisOnly val="1"/>
    <c:dispBlanksAs val="gap"/>
    <c:showDLblsOverMax val="0"/>
  </c:chart>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lang val="en-AU"/>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0"/>
    <c:plotArea>
      <c:layout>
        <c:manualLayout>
          <c:layoutTarget val="inner"/>
          <c:xMode val="edge"/>
          <c:yMode val="edge"/>
          <c:x val="0.144602692568052"/>
          <c:y val="4.6846846846846799E-2"/>
          <c:w val="0.81607283863149205"/>
          <c:h val="0.67295935305384103"/>
        </c:manualLayout>
      </c:layout>
      <c:areaChart>
        <c:grouping val="standard"/>
        <c:varyColors val="0"/>
        <c:ser>
          <c:idx val="2"/>
          <c:order val="0"/>
          <c:tx>
            <c:strRef>
              <c:f>Sheet3!$D$1</c:f>
              <c:strCache>
                <c:ptCount val="1"/>
                <c:pt idx="0">
                  <c:v>Spawning periods</c:v>
                </c:pt>
              </c:strCache>
            </c:strRef>
          </c:tx>
          <c:spPr>
            <a:solidFill>
              <a:schemeClr val="accent3">
                <a:lumMod val="20000"/>
                <a:lumOff val="80000"/>
              </a:schemeClr>
            </a:solidFill>
            <a:ln w="25400">
              <a:noFill/>
            </a:ln>
          </c:spPr>
          <c:cat>
            <c:numRef>
              <c:f>Sheet3!$A$2:$A$31</c:f>
              <c:numCache>
                <c:formatCode>mmm\-yy</c:formatCode>
                <c:ptCount val="30"/>
                <c:pt idx="0">
                  <c:v>40179</c:v>
                </c:pt>
                <c:pt idx="1">
                  <c:v>40210</c:v>
                </c:pt>
                <c:pt idx="2">
                  <c:v>40238</c:v>
                </c:pt>
                <c:pt idx="3">
                  <c:v>40269</c:v>
                </c:pt>
                <c:pt idx="4">
                  <c:v>40299</c:v>
                </c:pt>
                <c:pt idx="5">
                  <c:v>40330</c:v>
                </c:pt>
                <c:pt idx="6">
                  <c:v>40360</c:v>
                </c:pt>
                <c:pt idx="7">
                  <c:v>40391</c:v>
                </c:pt>
                <c:pt idx="8">
                  <c:v>40422</c:v>
                </c:pt>
                <c:pt idx="9">
                  <c:v>40452</c:v>
                </c:pt>
                <c:pt idx="10">
                  <c:v>40483</c:v>
                </c:pt>
                <c:pt idx="11">
                  <c:v>40513</c:v>
                </c:pt>
                <c:pt idx="12">
                  <c:v>40544</c:v>
                </c:pt>
                <c:pt idx="13">
                  <c:v>40575</c:v>
                </c:pt>
                <c:pt idx="14">
                  <c:v>40603</c:v>
                </c:pt>
                <c:pt idx="15">
                  <c:v>40634</c:v>
                </c:pt>
                <c:pt idx="16">
                  <c:v>40664</c:v>
                </c:pt>
                <c:pt idx="17">
                  <c:v>40695</c:v>
                </c:pt>
                <c:pt idx="18">
                  <c:v>40725</c:v>
                </c:pt>
                <c:pt idx="19">
                  <c:v>40756</c:v>
                </c:pt>
                <c:pt idx="20">
                  <c:v>40787</c:v>
                </c:pt>
                <c:pt idx="21">
                  <c:v>40817</c:v>
                </c:pt>
                <c:pt idx="22">
                  <c:v>40848</c:v>
                </c:pt>
                <c:pt idx="23">
                  <c:v>40878</c:v>
                </c:pt>
                <c:pt idx="24">
                  <c:v>40909</c:v>
                </c:pt>
                <c:pt idx="25">
                  <c:v>40940</c:v>
                </c:pt>
                <c:pt idx="26">
                  <c:v>40969</c:v>
                </c:pt>
                <c:pt idx="27">
                  <c:v>41000</c:v>
                </c:pt>
                <c:pt idx="28">
                  <c:v>41030</c:v>
                </c:pt>
                <c:pt idx="29">
                  <c:v>41061</c:v>
                </c:pt>
              </c:numCache>
            </c:numRef>
          </c:cat>
          <c:val>
            <c:numRef>
              <c:f>Sheet3!$D$2:$D$31</c:f>
              <c:numCache>
                <c:formatCode>General</c:formatCode>
                <c:ptCount val="30"/>
                <c:pt idx="1">
                  <c:v>39999</c:v>
                </c:pt>
                <c:pt idx="2">
                  <c:v>39999</c:v>
                </c:pt>
                <c:pt idx="3">
                  <c:v>39999</c:v>
                </c:pt>
                <c:pt idx="4">
                  <c:v>39999</c:v>
                </c:pt>
                <c:pt idx="13">
                  <c:v>39999</c:v>
                </c:pt>
                <c:pt idx="14">
                  <c:v>39999</c:v>
                </c:pt>
                <c:pt idx="15">
                  <c:v>39999</c:v>
                </c:pt>
                <c:pt idx="16">
                  <c:v>39999</c:v>
                </c:pt>
                <c:pt idx="25">
                  <c:v>39999</c:v>
                </c:pt>
                <c:pt idx="26">
                  <c:v>39999</c:v>
                </c:pt>
                <c:pt idx="27">
                  <c:v>39999</c:v>
                </c:pt>
                <c:pt idx="28">
                  <c:v>39999</c:v>
                </c:pt>
              </c:numCache>
            </c:numRef>
          </c:val>
        </c:ser>
        <c:ser>
          <c:idx val="0"/>
          <c:order val="1"/>
          <c:tx>
            <c:strRef>
              <c:f>Sheet3!$B$1</c:f>
              <c:strCache>
                <c:ptCount val="1"/>
                <c:pt idx="0">
                  <c:v>E. poly FSA</c:v>
                </c:pt>
              </c:strCache>
            </c:strRef>
          </c:tx>
          <c:cat>
            <c:numRef>
              <c:f>Sheet3!$A$2:$A$31</c:f>
              <c:numCache>
                <c:formatCode>mmm\-yy</c:formatCode>
                <c:ptCount val="30"/>
                <c:pt idx="0">
                  <c:v>40179</c:v>
                </c:pt>
                <c:pt idx="1">
                  <c:v>40210</c:v>
                </c:pt>
                <c:pt idx="2">
                  <c:v>40238</c:v>
                </c:pt>
                <c:pt idx="3">
                  <c:v>40269</c:v>
                </c:pt>
                <c:pt idx="4">
                  <c:v>40299</c:v>
                </c:pt>
                <c:pt idx="5">
                  <c:v>40330</c:v>
                </c:pt>
                <c:pt idx="6">
                  <c:v>40360</c:v>
                </c:pt>
                <c:pt idx="7">
                  <c:v>40391</c:v>
                </c:pt>
                <c:pt idx="8">
                  <c:v>40422</c:v>
                </c:pt>
                <c:pt idx="9">
                  <c:v>40452</c:v>
                </c:pt>
                <c:pt idx="10">
                  <c:v>40483</c:v>
                </c:pt>
                <c:pt idx="11">
                  <c:v>40513</c:v>
                </c:pt>
                <c:pt idx="12">
                  <c:v>40544</c:v>
                </c:pt>
                <c:pt idx="13">
                  <c:v>40575</c:v>
                </c:pt>
                <c:pt idx="14">
                  <c:v>40603</c:v>
                </c:pt>
                <c:pt idx="15">
                  <c:v>40634</c:v>
                </c:pt>
                <c:pt idx="16">
                  <c:v>40664</c:v>
                </c:pt>
                <c:pt idx="17">
                  <c:v>40695</c:v>
                </c:pt>
                <c:pt idx="18">
                  <c:v>40725</c:v>
                </c:pt>
                <c:pt idx="19">
                  <c:v>40756</c:v>
                </c:pt>
                <c:pt idx="20">
                  <c:v>40787</c:v>
                </c:pt>
                <c:pt idx="21">
                  <c:v>40817</c:v>
                </c:pt>
                <c:pt idx="22">
                  <c:v>40848</c:v>
                </c:pt>
                <c:pt idx="23">
                  <c:v>40878</c:v>
                </c:pt>
                <c:pt idx="24">
                  <c:v>40909</c:v>
                </c:pt>
                <c:pt idx="25">
                  <c:v>40940</c:v>
                </c:pt>
                <c:pt idx="26">
                  <c:v>40969</c:v>
                </c:pt>
                <c:pt idx="27">
                  <c:v>41000</c:v>
                </c:pt>
                <c:pt idx="28">
                  <c:v>41030</c:v>
                </c:pt>
                <c:pt idx="29">
                  <c:v>41061</c:v>
                </c:pt>
              </c:numCache>
            </c:numRef>
          </c:cat>
          <c:val>
            <c:numRef>
              <c:f>Sheet3!$B$2:$B$31</c:f>
              <c:numCache>
                <c:formatCode>General</c:formatCode>
                <c:ptCount val="30"/>
                <c:pt idx="0">
                  <c:v>5451</c:v>
                </c:pt>
                <c:pt idx="1">
                  <c:v>12975</c:v>
                </c:pt>
                <c:pt idx="2">
                  <c:v>11497</c:v>
                </c:pt>
                <c:pt idx="3">
                  <c:v>19082</c:v>
                </c:pt>
                <c:pt idx="4">
                  <c:v>23027</c:v>
                </c:pt>
                <c:pt idx="5">
                  <c:v>15719</c:v>
                </c:pt>
                <c:pt idx="6">
                  <c:v>17711</c:v>
                </c:pt>
                <c:pt idx="7">
                  <c:v>29118</c:v>
                </c:pt>
                <c:pt idx="8">
                  <c:v>28086</c:v>
                </c:pt>
                <c:pt idx="9">
                  <c:v>23581</c:v>
                </c:pt>
                <c:pt idx="10">
                  <c:v>22954</c:v>
                </c:pt>
                <c:pt idx="11">
                  <c:v>21762</c:v>
                </c:pt>
                <c:pt idx="12">
                  <c:v>18644</c:v>
                </c:pt>
                <c:pt idx="13">
                  <c:v>14287</c:v>
                </c:pt>
                <c:pt idx="14">
                  <c:v>15266</c:v>
                </c:pt>
                <c:pt idx="15">
                  <c:v>14608</c:v>
                </c:pt>
                <c:pt idx="16">
                  <c:v>13841</c:v>
                </c:pt>
                <c:pt idx="17">
                  <c:v>10572</c:v>
                </c:pt>
                <c:pt idx="18">
                  <c:v>9573</c:v>
                </c:pt>
                <c:pt idx="19">
                  <c:v>8416</c:v>
                </c:pt>
                <c:pt idx="20">
                  <c:v>4704</c:v>
                </c:pt>
                <c:pt idx="21">
                  <c:v>8694</c:v>
                </c:pt>
                <c:pt idx="22">
                  <c:v>6072</c:v>
                </c:pt>
                <c:pt idx="23">
                  <c:v>7236</c:v>
                </c:pt>
                <c:pt idx="24">
                  <c:v>8608</c:v>
                </c:pt>
                <c:pt idx="25">
                  <c:v>14254</c:v>
                </c:pt>
                <c:pt idx="26">
                  <c:v>35356</c:v>
                </c:pt>
                <c:pt idx="27">
                  <c:v>27705</c:v>
                </c:pt>
                <c:pt idx="28">
                  <c:v>27252</c:v>
                </c:pt>
                <c:pt idx="29">
                  <c:v>9433</c:v>
                </c:pt>
              </c:numCache>
            </c:numRef>
          </c:val>
        </c:ser>
        <c:ser>
          <c:idx val="1"/>
          <c:order val="2"/>
          <c:tx>
            <c:strRef>
              <c:f>Sheet3!$C$1</c:f>
              <c:strCache>
                <c:ptCount val="1"/>
                <c:pt idx="0">
                  <c:v>P. areo FSA</c:v>
                </c:pt>
              </c:strCache>
            </c:strRef>
          </c:tx>
          <c:cat>
            <c:numRef>
              <c:f>Sheet3!$A$2:$A$31</c:f>
              <c:numCache>
                <c:formatCode>mmm\-yy</c:formatCode>
                <c:ptCount val="30"/>
                <c:pt idx="0">
                  <c:v>40179</c:v>
                </c:pt>
                <c:pt idx="1">
                  <c:v>40210</c:v>
                </c:pt>
                <c:pt idx="2">
                  <c:v>40238</c:v>
                </c:pt>
                <c:pt idx="3">
                  <c:v>40269</c:v>
                </c:pt>
                <c:pt idx="4">
                  <c:v>40299</c:v>
                </c:pt>
                <c:pt idx="5">
                  <c:v>40330</c:v>
                </c:pt>
                <c:pt idx="6">
                  <c:v>40360</c:v>
                </c:pt>
                <c:pt idx="7">
                  <c:v>40391</c:v>
                </c:pt>
                <c:pt idx="8">
                  <c:v>40422</c:v>
                </c:pt>
                <c:pt idx="9">
                  <c:v>40452</c:v>
                </c:pt>
                <c:pt idx="10">
                  <c:v>40483</c:v>
                </c:pt>
                <c:pt idx="11">
                  <c:v>40513</c:v>
                </c:pt>
                <c:pt idx="12">
                  <c:v>40544</c:v>
                </c:pt>
                <c:pt idx="13">
                  <c:v>40575</c:v>
                </c:pt>
                <c:pt idx="14">
                  <c:v>40603</c:v>
                </c:pt>
                <c:pt idx="15">
                  <c:v>40634</c:v>
                </c:pt>
                <c:pt idx="16">
                  <c:v>40664</c:v>
                </c:pt>
                <c:pt idx="17">
                  <c:v>40695</c:v>
                </c:pt>
                <c:pt idx="18">
                  <c:v>40725</c:v>
                </c:pt>
                <c:pt idx="19">
                  <c:v>40756</c:v>
                </c:pt>
                <c:pt idx="20">
                  <c:v>40787</c:v>
                </c:pt>
                <c:pt idx="21">
                  <c:v>40817</c:v>
                </c:pt>
                <c:pt idx="22">
                  <c:v>40848</c:v>
                </c:pt>
                <c:pt idx="23">
                  <c:v>40878</c:v>
                </c:pt>
                <c:pt idx="24">
                  <c:v>40909</c:v>
                </c:pt>
                <c:pt idx="25">
                  <c:v>40940</c:v>
                </c:pt>
                <c:pt idx="26">
                  <c:v>40969</c:v>
                </c:pt>
                <c:pt idx="27">
                  <c:v>41000</c:v>
                </c:pt>
                <c:pt idx="28">
                  <c:v>41030</c:v>
                </c:pt>
                <c:pt idx="29">
                  <c:v>41061</c:v>
                </c:pt>
              </c:numCache>
            </c:numRef>
          </c:cat>
          <c:val>
            <c:numRef>
              <c:f>Sheet3!$C$2:$C$31</c:f>
              <c:numCache>
                <c:formatCode>General</c:formatCode>
                <c:ptCount val="30"/>
                <c:pt idx="0">
                  <c:v>3974</c:v>
                </c:pt>
                <c:pt idx="1">
                  <c:v>10837</c:v>
                </c:pt>
                <c:pt idx="2">
                  <c:v>13065</c:v>
                </c:pt>
                <c:pt idx="3">
                  <c:v>8198</c:v>
                </c:pt>
                <c:pt idx="4">
                  <c:v>4494</c:v>
                </c:pt>
                <c:pt idx="5">
                  <c:v>2792</c:v>
                </c:pt>
                <c:pt idx="6">
                  <c:v>4471</c:v>
                </c:pt>
                <c:pt idx="7">
                  <c:v>5437</c:v>
                </c:pt>
                <c:pt idx="8">
                  <c:v>3989</c:v>
                </c:pt>
                <c:pt idx="9">
                  <c:v>4287</c:v>
                </c:pt>
                <c:pt idx="10">
                  <c:v>6549</c:v>
                </c:pt>
                <c:pt idx="11">
                  <c:v>4254</c:v>
                </c:pt>
                <c:pt idx="12">
                  <c:v>10955</c:v>
                </c:pt>
                <c:pt idx="13">
                  <c:v>7753</c:v>
                </c:pt>
                <c:pt idx="14">
                  <c:v>6828</c:v>
                </c:pt>
                <c:pt idx="15">
                  <c:v>4913</c:v>
                </c:pt>
                <c:pt idx="16">
                  <c:v>3301</c:v>
                </c:pt>
                <c:pt idx="17">
                  <c:v>2254</c:v>
                </c:pt>
                <c:pt idx="18">
                  <c:v>3197</c:v>
                </c:pt>
                <c:pt idx="19">
                  <c:v>2095</c:v>
                </c:pt>
                <c:pt idx="20">
                  <c:v>1525</c:v>
                </c:pt>
                <c:pt idx="21">
                  <c:v>1603</c:v>
                </c:pt>
                <c:pt idx="22">
                  <c:v>1749</c:v>
                </c:pt>
                <c:pt idx="23">
                  <c:v>1915</c:v>
                </c:pt>
                <c:pt idx="24">
                  <c:v>2811</c:v>
                </c:pt>
                <c:pt idx="25">
                  <c:v>9910</c:v>
                </c:pt>
                <c:pt idx="26">
                  <c:v>15374</c:v>
                </c:pt>
                <c:pt idx="27">
                  <c:v>13720</c:v>
                </c:pt>
                <c:pt idx="28">
                  <c:v>14108</c:v>
                </c:pt>
                <c:pt idx="29">
                  <c:v>3292</c:v>
                </c:pt>
              </c:numCache>
            </c:numRef>
          </c:val>
        </c:ser>
        <c:dLbls>
          <c:showLegendKey val="0"/>
          <c:showVal val="0"/>
          <c:showCatName val="0"/>
          <c:showSerName val="0"/>
          <c:showPercent val="0"/>
          <c:showBubbleSize val="0"/>
        </c:dLbls>
        <c:axId val="109028096"/>
        <c:axId val="109030016"/>
      </c:areaChart>
      <c:dateAx>
        <c:axId val="109028096"/>
        <c:scaling>
          <c:orientation val="minMax"/>
        </c:scaling>
        <c:delete val="0"/>
        <c:axPos val="b"/>
        <c:title>
          <c:tx>
            <c:rich>
              <a:bodyPr/>
              <a:lstStyle/>
              <a:p>
                <a:pPr>
                  <a:defRPr sz="1400"/>
                </a:pPr>
                <a:r>
                  <a:rPr lang="en-US" sz="1400"/>
                  <a:t>Months</a:t>
                </a:r>
              </a:p>
            </c:rich>
          </c:tx>
          <c:layout>
            <c:manualLayout>
              <c:xMode val="edge"/>
              <c:yMode val="edge"/>
              <c:x val="0.509270332615952"/>
              <c:y val="0.90146754628644399"/>
            </c:manualLayout>
          </c:layout>
          <c:overlay val="0"/>
        </c:title>
        <c:numFmt formatCode="mmm\-yy" sourceLinked="1"/>
        <c:majorTickMark val="out"/>
        <c:minorTickMark val="none"/>
        <c:tickLblPos val="nextTo"/>
        <c:crossAx val="109030016"/>
        <c:crosses val="autoZero"/>
        <c:auto val="1"/>
        <c:lblOffset val="100"/>
        <c:baseTimeUnit val="months"/>
      </c:dateAx>
      <c:valAx>
        <c:axId val="109030016"/>
        <c:scaling>
          <c:orientation val="minMax"/>
          <c:max val="40000"/>
        </c:scaling>
        <c:delete val="0"/>
        <c:axPos val="l"/>
        <c:title>
          <c:tx>
            <c:rich>
              <a:bodyPr rot="-5400000" vert="horz"/>
              <a:lstStyle/>
              <a:p>
                <a:pPr>
                  <a:defRPr sz="1400"/>
                </a:pPr>
                <a:r>
                  <a:rPr lang="en-US" sz="1400"/>
                  <a:t>Detections</a:t>
                </a:r>
              </a:p>
            </c:rich>
          </c:tx>
          <c:layout>
            <c:manualLayout>
              <c:xMode val="edge"/>
              <c:yMode val="edge"/>
              <c:x val="6.0760843187475204E-3"/>
              <c:y val="0.292138362928615"/>
            </c:manualLayout>
          </c:layout>
          <c:overlay val="0"/>
        </c:title>
        <c:numFmt formatCode="General" sourceLinked="1"/>
        <c:majorTickMark val="out"/>
        <c:minorTickMark val="none"/>
        <c:tickLblPos val="nextTo"/>
        <c:crossAx val="109028096"/>
        <c:crosses val="autoZero"/>
        <c:crossBetween val="midCat"/>
      </c:valAx>
    </c:plotArea>
    <c:legend>
      <c:legendPos val="r"/>
      <c:layout>
        <c:manualLayout>
          <c:xMode val="edge"/>
          <c:yMode val="edge"/>
          <c:x val="0.58406799564537004"/>
          <c:y val="4.2043555366389998E-2"/>
          <c:w val="0.27955547608296599"/>
          <c:h val="0.40671877021435499"/>
        </c:manualLayout>
      </c:layout>
      <c:overlay val="0"/>
      <c:txPr>
        <a:bodyPr/>
        <a:lstStyle/>
        <a:p>
          <a:pPr>
            <a:defRPr sz="1200" kern="1100" spc="0"/>
          </a:pPr>
          <a:endParaRPr lang="en-US"/>
        </a:p>
      </c:txPr>
    </c:legend>
    <c:plotVisOnly val="1"/>
    <c:dispBlanksAs val="zero"/>
    <c:showDLblsOverMax val="0"/>
  </c:chart>
  <c:spPr>
    <a:solidFill>
      <a:schemeClr val="bg1"/>
    </a:solidFill>
  </c:spPr>
  <c:externalData r:id="rId1">
    <c:autoUpdate val="0"/>
  </c:externalData>
</c:chartSpace>
</file>

<file path=ppt/drawings/_rels/vmlDrawing1.v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image" Target="../media/image9.wmf"/><Relationship Id="rId1" Type="http://schemas.openxmlformats.org/officeDocument/2006/relationships/image" Target="../media/image8.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B1EEC30-8840-C540-B7B5-87094A7B5F85}" type="datetimeFigureOut">
              <a:rPr lang="en-US" smtClean="0"/>
              <a:t>7/9/2012</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F9BD9FD-AB4C-9249-A75A-020037FA9AA3}" type="slidenum">
              <a:rPr lang="en-US" smtClean="0"/>
              <a:t>‹#›</a:t>
            </a:fld>
            <a:endParaRPr lang="en-US"/>
          </a:p>
        </p:txBody>
      </p:sp>
    </p:spTree>
    <p:extLst>
      <p:ext uri="{BB962C8B-B14F-4D97-AF65-F5344CB8AC3E}">
        <p14:creationId xmlns:p14="http://schemas.microsoft.com/office/powerpoint/2010/main" val="3549230713"/>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 12 minutes max</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The importance of fish spawning aggregations to reef-associated sharks</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Reef fish spawning aggregations and reef-associated sharks are increasingly becoming trigger points for site based and species focused conservation measures yet sparse information exists on the relationship between the two. Underwater visual monitoring and the deployment of acoustic arrays coupled with the acoustic tagging of both predators and prey suggest strong seasonal linkages and dependence of four species of reef-associated sharks on spawning reef fish. Movements of sharks were tracked inside and beyond five spawning aggregation sites and marine protected area boundaries located in Belize, Central America and Pohnpei, Micronesia. In the Caribbean, </a:t>
            </a:r>
            <a:r>
              <a:rPr lang="en-US" sz="1200" i="1" kern="1200" dirty="0" smtClean="0">
                <a:solidFill>
                  <a:schemeClr val="tx1"/>
                </a:solidFill>
                <a:effectLst/>
                <a:latin typeface="+mn-lt"/>
                <a:ea typeface="+mn-ea"/>
                <a:cs typeface="+mn-cs"/>
              </a:rPr>
              <a:t>Carcharhinus perezi</a:t>
            </a:r>
            <a:r>
              <a:rPr lang="en-US" sz="1200" kern="1200" dirty="0" smtClean="0">
                <a:solidFill>
                  <a:schemeClr val="tx1"/>
                </a:solidFill>
                <a:effectLst/>
                <a:latin typeface="+mn-lt"/>
                <a:ea typeface="+mn-ea"/>
                <a:cs typeface="+mn-cs"/>
              </a:rPr>
              <a:t> demonstrated preferential visitation rates to three sites on Lighthouse Reef Atoll, Belize, that support reproductive aggregations of </a:t>
            </a:r>
            <a:r>
              <a:rPr lang="en-US" sz="1200" i="1" kern="1200" dirty="0" smtClean="0">
                <a:solidFill>
                  <a:schemeClr val="tx1"/>
                </a:solidFill>
                <a:effectLst/>
                <a:latin typeface="+mn-lt"/>
                <a:ea typeface="+mn-ea"/>
                <a:cs typeface="+mn-cs"/>
              </a:rPr>
              <a:t>Epinephelus striatus</a:t>
            </a:r>
            <a:r>
              <a:rPr lang="en-US" sz="1200" kern="1200" dirty="0" smtClean="0">
                <a:solidFill>
                  <a:schemeClr val="tx1"/>
                </a:solidFill>
                <a:effectLst/>
                <a:latin typeface="+mn-lt"/>
                <a:ea typeface="+mn-ea"/>
                <a:cs typeface="+mn-cs"/>
              </a:rPr>
              <a:t>, </a:t>
            </a:r>
            <a:r>
              <a:rPr lang="en-US" sz="1200" i="1" kern="1200" dirty="0" smtClean="0">
                <a:solidFill>
                  <a:schemeClr val="tx1"/>
                </a:solidFill>
                <a:effectLst/>
                <a:latin typeface="+mn-lt"/>
                <a:ea typeface="+mn-ea"/>
                <a:cs typeface="+mn-cs"/>
              </a:rPr>
              <a:t>Lutjanus cyanopterus</a:t>
            </a:r>
            <a:r>
              <a:rPr lang="en-US" sz="1200" kern="1200" dirty="0" smtClean="0">
                <a:solidFill>
                  <a:schemeClr val="tx1"/>
                </a:solidFill>
                <a:effectLst/>
                <a:latin typeface="+mn-lt"/>
                <a:ea typeface="+mn-ea"/>
                <a:cs typeface="+mn-cs"/>
              </a:rPr>
              <a:t> and </a:t>
            </a:r>
            <a:r>
              <a:rPr lang="en-US" sz="1200" i="1" kern="1200" dirty="0" smtClean="0">
                <a:solidFill>
                  <a:schemeClr val="tx1"/>
                </a:solidFill>
                <a:effectLst/>
                <a:latin typeface="+mn-lt"/>
                <a:ea typeface="+mn-ea"/>
                <a:cs typeface="+mn-cs"/>
              </a:rPr>
              <a:t>Mycteroperca tigris</a:t>
            </a:r>
            <a:r>
              <a:rPr lang="en-US" sz="1200" kern="1200" dirty="0" smtClean="0">
                <a:solidFill>
                  <a:schemeClr val="tx1"/>
                </a:solidFill>
                <a:effectLst/>
                <a:latin typeface="+mn-lt"/>
                <a:ea typeface="+mn-ea"/>
                <a:cs typeface="+mn-cs"/>
              </a:rPr>
              <a:t> respectively. Gladden Spit Marine Reserve, Belize, hosts strong seasonal site fidelity of </a:t>
            </a:r>
            <a:r>
              <a:rPr lang="en-US" sz="1200" i="1" kern="1200" dirty="0" smtClean="0">
                <a:solidFill>
                  <a:schemeClr val="tx1"/>
                </a:solidFill>
                <a:effectLst/>
                <a:latin typeface="+mn-lt"/>
                <a:ea typeface="+mn-ea"/>
                <a:cs typeface="+mn-cs"/>
              </a:rPr>
              <a:t>C. leucas</a:t>
            </a:r>
            <a:r>
              <a:rPr lang="en-US" sz="1200" kern="1200" dirty="0" smtClean="0">
                <a:solidFill>
                  <a:schemeClr val="tx1"/>
                </a:solidFill>
                <a:effectLst/>
                <a:latin typeface="+mn-lt"/>
                <a:ea typeface="+mn-ea"/>
                <a:cs typeface="+mn-cs"/>
              </a:rPr>
              <a:t> and </a:t>
            </a:r>
            <a:r>
              <a:rPr lang="en-US" sz="1200" i="1" kern="1200" dirty="0" smtClean="0">
                <a:solidFill>
                  <a:schemeClr val="tx1"/>
                </a:solidFill>
                <a:effectLst/>
                <a:latin typeface="+mn-lt"/>
                <a:ea typeface="+mn-ea"/>
                <a:cs typeface="+mn-cs"/>
              </a:rPr>
              <a:t>Rhincodon typus</a:t>
            </a:r>
            <a:r>
              <a:rPr lang="en-US" sz="1200" kern="1200" dirty="0" smtClean="0">
                <a:solidFill>
                  <a:schemeClr val="tx1"/>
                </a:solidFill>
                <a:effectLst/>
                <a:latin typeface="+mn-lt"/>
                <a:ea typeface="+mn-ea"/>
                <a:cs typeface="+mn-cs"/>
              </a:rPr>
              <a:t> that target different two life stages of </a:t>
            </a:r>
            <a:r>
              <a:rPr lang="en-US" sz="1200" i="1" kern="1200" dirty="0" smtClean="0">
                <a:solidFill>
                  <a:schemeClr val="tx1"/>
                </a:solidFill>
                <a:effectLst/>
                <a:latin typeface="+mn-lt"/>
                <a:ea typeface="+mn-ea"/>
                <a:cs typeface="+mn-cs"/>
              </a:rPr>
              <a:t>L. cyanopterus</a:t>
            </a:r>
            <a:r>
              <a:rPr lang="en-US" sz="1200" kern="1200" dirty="0" smtClean="0">
                <a:solidFill>
                  <a:schemeClr val="tx1"/>
                </a:solidFill>
                <a:effectLst/>
                <a:latin typeface="+mn-lt"/>
                <a:ea typeface="+mn-ea"/>
                <a:cs typeface="+mn-cs"/>
              </a:rPr>
              <a:t>, </a:t>
            </a:r>
            <a:r>
              <a:rPr lang="en-US" sz="1200" i="1" kern="1200" dirty="0" smtClean="0">
                <a:solidFill>
                  <a:schemeClr val="tx1"/>
                </a:solidFill>
                <a:effectLst/>
                <a:latin typeface="+mn-lt"/>
                <a:ea typeface="+mn-ea"/>
                <a:cs typeface="+mn-cs"/>
              </a:rPr>
              <a:t>L. jocu</a:t>
            </a:r>
            <a:r>
              <a:rPr lang="en-US" sz="1200" kern="1200" dirty="0" smtClean="0">
                <a:solidFill>
                  <a:schemeClr val="tx1"/>
                </a:solidFill>
                <a:effectLst/>
                <a:latin typeface="+mn-lt"/>
                <a:ea typeface="+mn-ea"/>
                <a:cs typeface="+mn-cs"/>
              </a:rPr>
              <a:t> and </a:t>
            </a:r>
            <a:r>
              <a:rPr lang="en-US" sz="1200" i="1" kern="1200" dirty="0" smtClean="0">
                <a:solidFill>
                  <a:schemeClr val="tx1"/>
                </a:solidFill>
                <a:effectLst/>
                <a:latin typeface="+mn-lt"/>
                <a:ea typeface="+mn-ea"/>
                <a:cs typeface="+mn-cs"/>
              </a:rPr>
              <a:t>L. analis</a:t>
            </a:r>
            <a:r>
              <a:rPr lang="en-US" sz="1200" kern="1200" dirty="0" smtClean="0">
                <a:solidFill>
                  <a:schemeClr val="tx1"/>
                </a:solidFill>
                <a:effectLst/>
                <a:latin typeface="+mn-lt"/>
                <a:ea typeface="+mn-ea"/>
                <a:cs typeface="+mn-cs"/>
              </a:rPr>
              <a:t> that aggregate to spawn. In the Pacific, </a:t>
            </a:r>
            <a:r>
              <a:rPr lang="en-US" sz="1200" i="1" kern="1200" dirty="0" smtClean="0">
                <a:solidFill>
                  <a:schemeClr val="tx1"/>
                </a:solidFill>
                <a:effectLst/>
                <a:latin typeface="+mn-lt"/>
                <a:ea typeface="+mn-ea"/>
                <a:cs typeface="+mn-cs"/>
              </a:rPr>
              <a:t>C.</a:t>
            </a:r>
            <a:r>
              <a:rPr lang="en-US" sz="1200" kern="1200" dirty="0" smtClean="0">
                <a:solidFill>
                  <a:schemeClr val="tx1"/>
                </a:solidFill>
                <a:effectLst/>
                <a:latin typeface="+mn-lt"/>
                <a:ea typeface="+mn-ea"/>
                <a:cs typeface="+mn-cs"/>
              </a:rPr>
              <a:t> </a:t>
            </a:r>
            <a:r>
              <a:rPr lang="en-US" sz="1200" i="1" kern="1200" dirty="0" smtClean="0">
                <a:solidFill>
                  <a:schemeClr val="tx1"/>
                </a:solidFill>
                <a:effectLst/>
                <a:latin typeface="+mn-lt"/>
                <a:ea typeface="+mn-ea"/>
                <a:cs typeface="+mn-cs"/>
              </a:rPr>
              <a:t>amblyrhynchos</a:t>
            </a:r>
            <a:r>
              <a:rPr lang="en-US" sz="1200" kern="1200" dirty="0" smtClean="0">
                <a:solidFill>
                  <a:schemeClr val="tx1"/>
                </a:solidFill>
                <a:effectLst/>
                <a:latin typeface="+mn-lt"/>
                <a:ea typeface="+mn-ea"/>
                <a:cs typeface="+mn-cs"/>
              </a:rPr>
              <a:t> females demonstrated strong site fidelity to the Kephara Marine Reserve in Pohnpei during the peak aggregations of </a:t>
            </a:r>
            <a:r>
              <a:rPr lang="en-US" sz="1200" i="1" kern="1200" dirty="0" smtClean="0">
                <a:solidFill>
                  <a:schemeClr val="tx1"/>
                </a:solidFill>
                <a:effectLst/>
                <a:latin typeface="+mn-lt"/>
                <a:ea typeface="+mn-ea"/>
                <a:cs typeface="+mn-cs"/>
              </a:rPr>
              <a:t>Epinephelus fuscoguttatus</a:t>
            </a:r>
            <a:r>
              <a:rPr lang="en-US" sz="1200" kern="1200" dirty="0" smtClean="0">
                <a:solidFill>
                  <a:schemeClr val="tx1"/>
                </a:solidFill>
                <a:effectLst/>
                <a:latin typeface="+mn-lt"/>
                <a:ea typeface="+mn-ea"/>
                <a:cs typeface="+mn-cs"/>
              </a:rPr>
              <a:t> occurring prior to known period of parturition. Following cessation of spawning events, sharks altered visitation patterns to spawning aggregation sites, occasionally undertaking broad movements to other feeding grounds.  We demonstrate that the predictable dependence of reef-associated sharks on reef fish spawning aggregations provides the basis for non-consumptive economic alternatives to fisheries through tourism and cost-effective solution to the conservation of reef-associated predators.</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EF9BD9FD-AB4C-9249-A75A-020037FA9AA3}" type="slidenum">
              <a:rPr lang="en-US" smtClean="0"/>
              <a:t>1</a:t>
            </a:fld>
            <a:endParaRPr lang="en-US"/>
          </a:p>
        </p:txBody>
      </p:sp>
    </p:spTree>
    <p:extLst>
      <p:ext uri="{BB962C8B-B14F-4D97-AF65-F5344CB8AC3E}">
        <p14:creationId xmlns:p14="http://schemas.microsoft.com/office/powerpoint/2010/main" val="240030808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smtClean="0"/>
              <a:t>3 research sites and four species</a:t>
            </a:r>
          </a:p>
          <a:p>
            <a:pPr lvl="1"/>
            <a:r>
              <a:rPr lang="en-US" dirty="0" smtClean="0"/>
              <a:t>Gladden Spit – whale sharks, bull sharks and spawning snappers</a:t>
            </a:r>
          </a:p>
          <a:p>
            <a:pPr lvl="1"/>
            <a:r>
              <a:rPr lang="en-US" dirty="0" smtClean="0"/>
              <a:t>Lighthouse Reef Atoll – Caribbean reef sharks and Nassau grouper and snappers</a:t>
            </a:r>
          </a:p>
          <a:p>
            <a:pPr lvl="1"/>
            <a:r>
              <a:rPr lang="en-US" dirty="0" err="1" smtClean="0"/>
              <a:t>Ponhpei</a:t>
            </a:r>
            <a:r>
              <a:rPr lang="en-US" dirty="0" smtClean="0"/>
              <a:t>, FSM – Grey reef sharks and Epinephelus fuscoguttatus and E. </a:t>
            </a:r>
            <a:r>
              <a:rPr lang="en-US" dirty="0" err="1" smtClean="0"/>
              <a:t>polyphekadion</a:t>
            </a:r>
            <a:endParaRPr lang="en-US" dirty="0" smtClean="0"/>
          </a:p>
          <a:p>
            <a:r>
              <a:rPr lang="en-US" dirty="0" smtClean="0"/>
              <a:t>Key questions to address for each site: </a:t>
            </a:r>
          </a:p>
          <a:p>
            <a:pPr lvl="1"/>
            <a:r>
              <a:rPr lang="en-US" dirty="0" smtClean="0"/>
              <a:t>Spatio temporal use of FSA (map with arrows </a:t>
            </a:r>
            <a:r>
              <a:rPr lang="en-US" dirty="0" err="1" smtClean="0"/>
              <a:t>histo</a:t>
            </a:r>
            <a:r>
              <a:rPr lang="en-US" dirty="0" smtClean="0"/>
              <a:t> or pies of time use</a:t>
            </a:r>
          </a:p>
          <a:p>
            <a:pPr lvl="1"/>
            <a:r>
              <a:rPr lang="en-US" dirty="0" smtClean="0"/>
              <a:t>How important are FSA to reef-sharks? (% time at FSA versus outside, sex/onto differences)</a:t>
            </a:r>
          </a:p>
          <a:p>
            <a:pPr lvl="1"/>
            <a:r>
              <a:rPr lang="en-US" dirty="0" smtClean="0"/>
              <a:t>Where do they go when not at FSA? (maps)</a:t>
            </a:r>
          </a:p>
          <a:p>
            <a:pPr lvl="1"/>
            <a:r>
              <a:rPr lang="en-US" dirty="0" smtClean="0"/>
              <a:t>What potential impact do sharks have on FSA? (may or may not have time for this and </a:t>
            </a:r>
          </a:p>
          <a:p>
            <a:pPr lvl="1"/>
            <a:r>
              <a:rPr lang="en-US" dirty="0" smtClean="0"/>
              <a:t>Management aspects – predictability and competition w fishers</a:t>
            </a:r>
          </a:p>
          <a:p>
            <a:endParaRPr lang="en-US" dirty="0"/>
          </a:p>
        </p:txBody>
      </p:sp>
      <p:sp>
        <p:nvSpPr>
          <p:cNvPr id="4" name="Slide Number Placeholder 3"/>
          <p:cNvSpPr>
            <a:spLocks noGrp="1"/>
          </p:cNvSpPr>
          <p:nvPr>
            <p:ph type="sldNum" sz="quarter" idx="10"/>
          </p:nvPr>
        </p:nvSpPr>
        <p:spPr/>
        <p:txBody>
          <a:bodyPr/>
          <a:lstStyle/>
          <a:p>
            <a:fld id="{EF9BD9FD-AB4C-9249-A75A-020037FA9AA3}" type="slidenum">
              <a:rPr lang="en-US" smtClean="0"/>
              <a:t>2</a:t>
            </a:fld>
            <a:endParaRPr lang="en-US"/>
          </a:p>
        </p:txBody>
      </p:sp>
    </p:spTree>
    <p:extLst>
      <p:ext uri="{BB962C8B-B14F-4D97-AF65-F5344CB8AC3E}">
        <p14:creationId xmlns:p14="http://schemas.microsoft.com/office/powerpoint/2010/main" val="138477319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F9BD9FD-AB4C-9249-A75A-020037FA9AA3}" type="slidenum">
              <a:rPr lang="en-US" smtClean="0"/>
              <a:t>3</a:t>
            </a:fld>
            <a:endParaRPr lang="en-US"/>
          </a:p>
        </p:txBody>
      </p:sp>
    </p:spTree>
    <p:extLst>
      <p:ext uri="{BB962C8B-B14F-4D97-AF65-F5344CB8AC3E}">
        <p14:creationId xmlns:p14="http://schemas.microsoft.com/office/powerpoint/2010/main" val="9240436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Michele </a:t>
            </a:r>
            <a:r>
              <a:rPr lang="en-US" sz="1200" kern="1200" dirty="0" err="1" smtClean="0">
                <a:solidFill>
                  <a:schemeClr val="tx1"/>
                </a:solidFill>
                <a:effectLst/>
                <a:latin typeface="+mn-lt"/>
                <a:ea typeface="+mn-ea"/>
                <a:cs typeface="+mn-cs"/>
              </a:rPr>
              <a:t>Heupel</a:t>
            </a:r>
            <a:endParaRPr lang="en-US" sz="1200" kern="1200" dirty="0" smtClean="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For each individual shark, the time spent inside was di- vided by the total time monitored (first detection to last) to deter- mine the proportion of time spent in MPAs. Time spent inside was also calculated by month for each species to define seasonal changes in MPA use. Proportion of time data was examined for normality with </a:t>
            </a:r>
            <a:r>
              <a:rPr lang="en-US" sz="1200" kern="1200" dirty="0" err="1" smtClean="0">
                <a:solidFill>
                  <a:schemeClr val="tx1"/>
                </a:solidFill>
                <a:effectLst/>
                <a:latin typeface="+mn-lt"/>
                <a:ea typeface="+mn-ea"/>
                <a:cs typeface="+mn-cs"/>
              </a:rPr>
              <a:t>Quantile</a:t>
            </a:r>
            <a:r>
              <a:rPr lang="en-US" sz="1200" kern="1200" dirty="0" smtClean="0">
                <a:solidFill>
                  <a:schemeClr val="tx1"/>
                </a:solidFill>
                <a:effectLst/>
                <a:latin typeface="+mn-lt"/>
                <a:ea typeface="+mn-ea"/>
                <a:cs typeface="+mn-cs"/>
              </a:rPr>
              <a:t>–</a:t>
            </a:r>
            <a:r>
              <a:rPr lang="en-US" sz="1200" kern="1200" dirty="0" err="1" smtClean="0">
                <a:solidFill>
                  <a:schemeClr val="tx1"/>
                </a:solidFill>
                <a:effectLst/>
                <a:latin typeface="+mn-lt"/>
                <a:ea typeface="+mn-ea"/>
                <a:cs typeface="+mn-cs"/>
              </a:rPr>
              <a:t>Quantile</a:t>
            </a:r>
            <a:r>
              <a:rPr lang="en-US" sz="1200" kern="1200" dirty="0" smtClean="0">
                <a:solidFill>
                  <a:schemeClr val="tx1"/>
                </a:solidFill>
                <a:effectLst/>
                <a:latin typeface="+mn-lt"/>
                <a:ea typeface="+mn-ea"/>
                <a:cs typeface="+mn-cs"/>
              </a:rPr>
              <a:t> plots and sin􏰆1px transformed. A t- test was used to test for a difference in the proportion of time spent inside MPAs between species. A mixed effects model with individual as a repeated measure was used to test for differences in the proportion of time spent inside MPAs by year, month, body size, sex and MPA. </a:t>
            </a: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a:p>
            <a:endParaRPr lang="en-US" dirty="0" smtClean="0"/>
          </a:p>
          <a:p>
            <a:pPr lvl="1"/>
            <a:r>
              <a:rPr lang="en-US" dirty="0" smtClean="0"/>
              <a:t>Spatio temporal use of FSA (map with arrows </a:t>
            </a:r>
            <a:r>
              <a:rPr lang="en-US" dirty="0" err="1" smtClean="0"/>
              <a:t>histo</a:t>
            </a:r>
            <a:r>
              <a:rPr lang="en-US" dirty="0" smtClean="0"/>
              <a:t> or pies of time use</a:t>
            </a:r>
          </a:p>
          <a:p>
            <a:pPr lvl="1"/>
            <a:r>
              <a:rPr lang="en-US" dirty="0" smtClean="0"/>
              <a:t>How important are FSA to reef-sharks? (% time at FSA versus outside, sex/onto differences)</a:t>
            </a:r>
          </a:p>
          <a:p>
            <a:pPr lvl="1"/>
            <a:r>
              <a:rPr lang="en-US" dirty="0" smtClean="0"/>
              <a:t>Where do they go when not at FSA? (maps)</a:t>
            </a:r>
          </a:p>
          <a:p>
            <a:pPr lvl="1"/>
            <a:r>
              <a:rPr lang="en-US" dirty="0" smtClean="0"/>
              <a:t>What potential impact do sharks have on FSA? (may or may not have time for this and </a:t>
            </a:r>
          </a:p>
          <a:p>
            <a:pPr lvl="1"/>
            <a:r>
              <a:rPr lang="en-US" dirty="0" smtClean="0"/>
              <a:t>Management aspects – predictability and competition w fishers</a:t>
            </a:r>
          </a:p>
          <a:p>
            <a:r>
              <a:rPr lang="en-US" dirty="0" smtClean="0"/>
              <a:t>Specific to LRA</a:t>
            </a:r>
          </a:p>
          <a:p>
            <a:pPr lvl="1"/>
            <a:r>
              <a:rPr lang="en-US" dirty="0" smtClean="0"/>
              <a:t>Season of Nassau grouper spawning (refs: </a:t>
            </a:r>
            <a:r>
              <a:rPr lang="en-US" dirty="0" err="1" smtClean="0"/>
              <a:t>Sadovy</a:t>
            </a:r>
            <a:r>
              <a:rPr lang="en-US" dirty="0" smtClean="0"/>
              <a:t>, </a:t>
            </a:r>
            <a:r>
              <a:rPr lang="en-US" dirty="0" err="1" smtClean="0"/>
              <a:t>claro</a:t>
            </a:r>
            <a:r>
              <a:rPr lang="en-US" dirty="0" smtClean="0"/>
              <a:t>, </a:t>
            </a:r>
            <a:r>
              <a:rPr lang="en-US" dirty="0" err="1" smtClean="0"/>
              <a:t>Sala</a:t>
            </a:r>
            <a:r>
              <a:rPr lang="en-US" dirty="0" smtClean="0"/>
              <a:t>) relative importance in distributional range </a:t>
            </a:r>
            <a:r>
              <a:rPr lang="en-US" dirty="0" err="1" smtClean="0"/>
              <a:t>eg</a:t>
            </a:r>
            <a:r>
              <a:rPr lang="en-US" dirty="0" smtClean="0"/>
              <a:t> pops counted</a:t>
            </a:r>
          </a:p>
          <a:p>
            <a:pPr lvl="1"/>
            <a:r>
              <a:rPr lang="en-US" dirty="0" smtClean="0"/>
              <a:t>Locations of </a:t>
            </a:r>
            <a:r>
              <a:rPr lang="en-US" dirty="0" err="1" smtClean="0"/>
              <a:t>spags</a:t>
            </a:r>
            <a:r>
              <a:rPr lang="en-US" dirty="0" smtClean="0"/>
              <a:t> (3) only one Nassau</a:t>
            </a:r>
          </a:p>
          <a:p>
            <a:pPr lvl="1"/>
            <a:r>
              <a:rPr lang="en-US" dirty="0" smtClean="0"/>
              <a:t>Number of sharks tagged w  focus on the Caribbean Reef</a:t>
            </a:r>
          </a:p>
          <a:p>
            <a:pPr lvl="1"/>
            <a:r>
              <a:rPr lang="en-US" dirty="0" smtClean="0"/>
              <a:t>Which FSA preferentially targeted and by which sharks/demographics</a:t>
            </a:r>
          </a:p>
          <a:p>
            <a:pPr marL="0" marR="0" indent="0" algn="l" defTabSz="457200" rtl="0" eaLnBrk="1" fontAlgn="auto" latinLnBrk="0" hangingPunct="1">
              <a:lnSpc>
                <a:spcPct val="100000"/>
              </a:lnSpc>
              <a:spcBef>
                <a:spcPts val="0"/>
              </a:spcBef>
              <a:spcAft>
                <a:spcPts val="0"/>
              </a:spcAft>
              <a:buClrTx/>
              <a:buSzTx/>
              <a:buFontTx/>
              <a:buNone/>
              <a:tabLst/>
              <a:defRPr/>
            </a:pPr>
            <a:endParaRPr lang="en-US" dirty="0" smtClean="0"/>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a:p>
            <a:r>
              <a:rPr lang="en-US" dirty="0" smtClean="0"/>
              <a:t>Nassau counts at Glovers declined from 3,000 fish in 1999 to less than 600 in 2007 but rebounded to over 1,500!</a:t>
            </a:r>
          </a:p>
          <a:p>
            <a:r>
              <a:rPr lang="en-US" dirty="0" smtClean="0"/>
              <a:t>11% LEGAL fishing mortality a year!</a:t>
            </a:r>
          </a:p>
          <a:p>
            <a:r>
              <a:rPr lang="en-US" dirty="0" smtClean="0"/>
              <a:t>Closed season for Nassau grouper implemented from 1 December through 31 March</a:t>
            </a:r>
          </a:p>
          <a:p>
            <a:r>
              <a:rPr lang="en-US" dirty="0" smtClean="0"/>
              <a:t>Many animals still captured outside of the closed season, often with </a:t>
            </a:r>
            <a:r>
              <a:rPr lang="en-US" dirty="0" err="1" smtClean="0"/>
              <a:t>spearguns</a:t>
            </a:r>
            <a:endParaRPr lang="en-US" dirty="0" smtClean="0"/>
          </a:p>
          <a:p>
            <a:r>
              <a:rPr lang="en-US" dirty="0" smtClean="0"/>
              <a:t>Spear fishing banned inside MPAs but not enforced</a:t>
            </a: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err="1" smtClean="0">
                <a:solidFill>
                  <a:schemeClr val="tx1"/>
                </a:solidFill>
                <a:effectLst/>
                <a:latin typeface="+mn-lt"/>
                <a:ea typeface="+mn-ea"/>
                <a:cs typeface="+mn-cs"/>
              </a:rPr>
              <a:t>Yannis</a:t>
            </a:r>
            <a:r>
              <a:rPr lang="en-US" sz="1200" kern="1200" dirty="0" smtClean="0">
                <a:solidFill>
                  <a:schemeClr val="tx1"/>
                </a:solidFill>
                <a:effectLst/>
                <a:latin typeface="+mn-lt"/>
                <a:ea typeface="+mn-ea"/>
                <a:cs typeface="+mn-cs"/>
              </a:rPr>
              <a:t> 2009: Repeat horizontal movements along </a:t>
            </a:r>
            <a:r>
              <a:rPr lang="en-US" sz="1200" kern="1200" dirty="0" err="1" smtClean="0">
                <a:solidFill>
                  <a:schemeClr val="tx1"/>
                </a:solidFill>
                <a:effectLst/>
                <a:latin typeface="+mn-lt"/>
                <a:ea typeface="+mn-ea"/>
                <a:cs typeface="+mn-cs"/>
              </a:rPr>
              <a:t>forereef</a:t>
            </a:r>
            <a:r>
              <a:rPr lang="en-US" sz="1200" kern="1200" dirty="0" smtClean="0">
                <a:solidFill>
                  <a:schemeClr val="tx1"/>
                </a:solidFill>
                <a:effectLst/>
                <a:latin typeface="+mn-lt"/>
                <a:ea typeface="+mn-ea"/>
                <a:cs typeface="+mn-cs"/>
              </a:rPr>
              <a:t> habitats consisted of relatively straight movements, which theoretical models consider the most efficient search strategy when forage patches may be spatially and temporally unpredictable. Although sharks moved using a direct walk while in patches, they appeared to move randomly between patches. </a:t>
            </a: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Sharks had significantly lower rates of movement during the nocturnal flood tide than the ebb tide. The reduced rates of movements for the sharks at Palmyra with the flood tides corresponds with the influx of cooler water and subsequent decrease in water temperature (up to 38C, NOAA Coral Reef Ecosystem Division: Appendix J). There are three potential explanations for reduced swimming speeds during this time period: (1) reduced metabolic rates caused by lower temperature, (2) reduced swim speeds due to foraging in small patches, and (3) decreased swim speeds from reduced search behavior and foraging. </a:t>
            </a:r>
            <a:endParaRPr lang="en-US" dirty="0" smtClean="0"/>
          </a:p>
          <a:p>
            <a:pPr marL="0" marR="0" indent="0" algn="l" defTabSz="457200" rtl="0" eaLnBrk="1" fontAlgn="auto" latinLnBrk="0" hangingPunct="1">
              <a:lnSpc>
                <a:spcPct val="100000"/>
              </a:lnSpc>
              <a:spcBef>
                <a:spcPts val="0"/>
              </a:spcBef>
              <a:spcAft>
                <a:spcPts val="0"/>
              </a:spcAft>
              <a:buClrTx/>
              <a:buSzTx/>
              <a:buFontTx/>
              <a:buNone/>
              <a:tabLst/>
              <a:defRPr/>
            </a:pPr>
            <a:endParaRPr lang="en-US" dirty="0" smtClean="0"/>
          </a:p>
          <a:p>
            <a:endParaRPr lang="en-US" dirty="0"/>
          </a:p>
        </p:txBody>
      </p:sp>
      <p:sp>
        <p:nvSpPr>
          <p:cNvPr id="4" name="Slide Number Placeholder 3"/>
          <p:cNvSpPr>
            <a:spLocks noGrp="1"/>
          </p:cNvSpPr>
          <p:nvPr>
            <p:ph type="sldNum" sz="quarter" idx="10"/>
          </p:nvPr>
        </p:nvSpPr>
        <p:spPr/>
        <p:txBody>
          <a:bodyPr/>
          <a:lstStyle/>
          <a:p>
            <a:fld id="{EF9BD9FD-AB4C-9249-A75A-020037FA9AA3}" type="slidenum">
              <a:rPr lang="en-US" smtClean="0"/>
              <a:t>5</a:t>
            </a:fld>
            <a:endParaRPr lang="en-US"/>
          </a:p>
        </p:txBody>
      </p:sp>
    </p:spTree>
    <p:extLst>
      <p:ext uri="{BB962C8B-B14F-4D97-AF65-F5344CB8AC3E}">
        <p14:creationId xmlns:p14="http://schemas.microsoft.com/office/powerpoint/2010/main" val="100140208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F9BD9FD-AB4C-9249-A75A-020037FA9AA3}" type="slidenum">
              <a:rPr lang="en-US" smtClean="0"/>
              <a:t>6</a:t>
            </a:fld>
            <a:endParaRPr lang="en-US"/>
          </a:p>
        </p:txBody>
      </p:sp>
    </p:spTree>
    <p:extLst>
      <p:ext uri="{BB962C8B-B14F-4D97-AF65-F5344CB8AC3E}">
        <p14:creationId xmlns:p14="http://schemas.microsoft.com/office/powerpoint/2010/main" val="348793926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F9BD9FD-AB4C-9249-A75A-020037FA9AA3}" type="slidenum">
              <a:rPr lang="en-US" smtClean="0"/>
              <a:t>8</a:t>
            </a:fld>
            <a:endParaRPr lang="en-US"/>
          </a:p>
        </p:txBody>
      </p:sp>
    </p:spTree>
    <p:extLst>
      <p:ext uri="{BB962C8B-B14F-4D97-AF65-F5344CB8AC3E}">
        <p14:creationId xmlns:p14="http://schemas.microsoft.com/office/powerpoint/2010/main" val="395252597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smtClean="0"/>
              <a:t>general spawning times are: poly-</a:t>
            </a:r>
            <a:r>
              <a:rPr lang="en-US" dirty="0" err="1" smtClean="0"/>
              <a:t>feb</a:t>
            </a:r>
            <a:r>
              <a:rPr lang="en-US" dirty="0" smtClean="0"/>
              <a:t>-</a:t>
            </a:r>
            <a:r>
              <a:rPr lang="en-US" dirty="0" err="1" smtClean="0"/>
              <a:t>april</a:t>
            </a:r>
            <a:r>
              <a:rPr lang="en-US" dirty="0" smtClean="0"/>
              <a:t>, with either </a:t>
            </a:r>
            <a:r>
              <a:rPr lang="en-US" dirty="0" err="1" smtClean="0"/>
              <a:t>feb</a:t>
            </a:r>
            <a:r>
              <a:rPr lang="en-US" dirty="0" smtClean="0"/>
              <a:t>-mar or mar-</a:t>
            </a:r>
            <a:r>
              <a:rPr lang="en-US" dirty="0" err="1" smtClean="0"/>
              <a:t>apr</a:t>
            </a:r>
            <a:r>
              <a:rPr lang="en-US" dirty="0" smtClean="0"/>
              <a:t>; </a:t>
            </a:r>
            <a:r>
              <a:rPr lang="en-US" dirty="0" err="1" smtClean="0"/>
              <a:t>fusco-feb-apr</a:t>
            </a:r>
            <a:r>
              <a:rPr lang="en-US" dirty="0" smtClean="0"/>
              <a:t>; </a:t>
            </a:r>
            <a:r>
              <a:rPr lang="en-US" dirty="0" err="1" smtClean="0"/>
              <a:t>areo</a:t>
            </a:r>
            <a:r>
              <a:rPr lang="en-US" dirty="0" smtClean="0"/>
              <a:t>-usually </a:t>
            </a:r>
            <a:r>
              <a:rPr lang="en-US" dirty="0" err="1" smtClean="0"/>
              <a:t>jan</a:t>
            </a:r>
            <a:r>
              <a:rPr lang="en-US" dirty="0" smtClean="0"/>
              <a:t>-may, but occasionally </a:t>
            </a:r>
            <a:r>
              <a:rPr lang="en-US" dirty="0" err="1" smtClean="0"/>
              <a:t>feb-jun</a:t>
            </a:r>
            <a:r>
              <a:rPr lang="en-US" dirty="0" smtClean="0"/>
              <a:t>; spawning typically on full moon, arrival times vary but probably on average 7-12 days at the site per month. no evidence of spawning times</a:t>
            </a:r>
          </a:p>
          <a:p>
            <a:endParaRPr lang="en-US" dirty="0" smtClean="0"/>
          </a:p>
          <a:p>
            <a:r>
              <a:rPr lang="en-US" dirty="0" smtClean="0"/>
              <a:t>longer residency time for males for all species. </a:t>
            </a:r>
            <a:r>
              <a:rPr lang="en-US" dirty="0" err="1" smtClean="0"/>
              <a:t>fusco</a:t>
            </a:r>
            <a:r>
              <a:rPr lang="en-US" dirty="0" smtClean="0"/>
              <a:t> and </a:t>
            </a:r>
            <a:r>
              <a:rPr lang="en-US" dirty="0" err="1" smtClean="0"/>
              <a:t>areo</a:t>
            </a:r>
            <a:r>
              <a:rPr lang="en-US" dirty="0" smtClean="0"/>
              <a:t> usually one month for females, all or most months for males. poly is a bit weird. females </a:t>
            </a:r>
            <a:r>
              <a:rPr lang="en-US" dirty="0" err="1" smtClean="0"/>
              <a:t>ofter</a:t>
            </a:r>
            <a:r>
              <a:rPr lang="en-US" dirty="0" smtClean="0"/>
              <a:t> both months, same as males, but can be one month for both sexes, too. poly is </a:t>
            </a:r>
            <a:r>
              <a:rPr lang="en-US" dirty="0" err="1" smtClean="0"/>
              <a:t>gonochore</a:t>
            </a:r>
            <a:r>
              <a:rPr lang="en-US" dirty="0" smtClean="0"/>
              <a:t>, </a:t>
            </a:r>
            <a:r>
              <a:rPr lang="en-US" dirty="0" err="1" smtClean="0"/>
              <a:t>fusco</a:t>
            </a:r>
            <a:r>
              <a:rPr lang="en-US" dirty="0" smtClean="0"/>
              <a:t> is </a:t>
            </a:r>
            <a:r>
              <a:rPr lang="en-US" dirty="0" err="1" smtClean="0"/>
              <a:t>def</a:t>
            </a:r>
            <a:r>
              <a:rPr lang="en-US" dirty="0" smtClean="0"/>
              <a:t> </a:t>
            </a:r>
            <a:r>
              <a:rPr lang="en-US" dirty="0" err="1" smtClean="0"/>
              <a:t>protogyne</a:t>
            </a:r>
            <a:r>
              <a:rPr lang="en-US" dirty="0" smtClean="0"/>
              <a:t>, jury still out on </a:t>
            </a:r>
            <a:r>
              <a:rPr lang="en-US" dirty="0" err="1" smtClean="0"/>
              <a:t>areolatus</a:t>
            </a:r>
            <a:r>
              <a:rPr lang="en-US" dirty="0" smtClean="0"/>
              <a:t>, but indications of sex change</a:t>
            </a:r>
          </a:p>
          <a:p>
            <a:pPr marL="171450" indent="-171450">
              <a:buFont typeface="Arial"/>
              <a:buChar char="•"/>
            </a:pPr>
            <a:endParaRPr lang="en-US" dirty="0" smtClean="0"/>
          </a:p>
          <a:p>
            <a:pPr marL="628650" lvl="1" indent="-171450">
              <a:buFont typeface="Arial"/>
              <a:buChar char="•"/>
            </a:pPr>
            <a:r>
              <a:rPr lang="en-US" dirty="0" smtClean="0"/>
              <a:t>Spatio temporal use of FSA (map with arrows </a:t>
            </a:r>
            <a:r>
              <a:rPr lang="en-US" dirty="0" err="1" smtClean="0"/>
              <a:t>histo</a:t>
            </a:r>
            <a:r>
              <a:rPr lang="en-US" dirty="0" smtClean="0"/>
              <a:t> or pies of time use</a:t>
            </a:r>
          </a:p>
          <a:p>
            <a:pPr marL="628650" lvl="1" indent="-171450">
              <a:buFont typeface="Arial"/>
              <a:buChar char="•"/>
            </a:pPr>
            <a:r>
              <a:rPr lang="en-US" dirty="0" smtClean="0"/>
              <a:t>How important are FSA to reef-sharks? (% time at FSA versus outside, sex/onto differences)</a:t>
            </a:r>
          </a:p>
          <a:p>
            <a:pPr marL="628650" lvl="1" indent="-171450">
              <a:buFont typeface="Arial"/>
              <a:buChar char="•"/>
            </a:pPr>
            <a:r>
              <a:rPr lang="en-US" dirty="0" smtClean="0"/>
              <a:t>Where do they go when not at FSA? (maps)</a:t>
            </a:r>
          </a:p>
          <a:p>
            <a:pPr marL="628650" lvl="1" indent="-171450">
              <a:buFont typeface="Arial"/>
              <a:buChar char="•"/>
            </a:pPr>
            <a:r>
              <a:rPr lang="en-US" dirty="0" smtClean="0"/>
              <a:t>What potential impact do sharks have on FSA? (may or may not have time for this and </a:t>
            </a:r>
          </a:p>
          <a:p>
            <a:pPr marL="628650" lvl="1" indent="-171450">
              <a:buFont typeface="Arial"/>
              <a:buChar char="•"/>
            </a:pPr>
            <a:r>
              <a:rPr lang="en-US" dirty="0" smtClean="0"/>
              <a:t>Management aspects – predictability and competition w fishers</a:t>
            </a:r>
          </a:p>
          <a:p>
            <a:pPr marL="171450" indent="-171450">
              <a:buFont typeface="Arial"/>
              <a:buChar char="•"/>
            </a:pPr>
            <a:r>
              <a:rPr lang="en-US" dirty="0" smtClean="0"/>
              <a:t>Specific to Pohnpei:</a:t>
            </a:r>
          </a:p>
          <a:p>
            <a:pPr marL="628650" lvl="1" indent="-171450">
              <a:buFont typeface="Arial"/>
              <a:buChar char="•"/>
            </a:pPr>
            <a:r>
              <a:rPr lang="en-US" dirty="0" smtClean="0"/>
              <a:t>Number and brief description of the FSA known and conservation status</a:t>
            </a:r>
          </a:p>
          <a:p>
            <a:pPr marL="628650" lvl="1" indent="-171450">
              <a:buFont typeface="Arial"/>
              <a:buChar char="•"/>
            </a:pPr>
            <a:r>
              <a:rPr lang="en-US" dirty="0" smtClean="0"/>
              <a:t>Preferential use of the FSAs according to Grey reefs that are primarily female of reproductive age or gravid</a:t>
            </a:r>
          </a:p>
          <a:p>
            <a:pPr marL="628650" lvl="1" indent="-171450">
              <a:buFont typeface="Arial"/>
              <a:buChar char="•"/>
            </a:pPr>
            <a:r>
              <a:rPr lang="en-US" dirty="0" smtClean="0"/>
              <a:t>Movement away from FSA and behaviour in relation to FSA activity </a:t>
            </a:r>
            <a:r>
              <a:rPr lang="en-US" dirty="0" err="1" smtClean="0"/>
              <a:t>eg</a:t>
            </a:r>
            <a:r>
              <a:rPr lang="en-US" dirty="0" smtClean="0"/>
              <a:t> Ant Atoll</a:t>
            </a:r>
          </a:p>
          <a:p>
            <a:endParaRPr lang="en-US" dirty="0" smtClean="0"/>
          </a:p>
          <a:p>
            <a:endParaRPr lang="en-US" dirty="0"/>
          </a:p>
        </p:txBody>
      </p:sp>
      <p:sp>
        <p:nvSpPr>
          <p:cNvPr id="4" name="Slide Number Placeholder 3"/>
          <p:cNvSpPr>
            <a:spLocks noGrp="1"/>
          </p:cNvSpPr>
          <p:nvPr>
            <p:ph type="sldNum" sz="quarter" idx="10"/>
          </p:nvPr>
        </p:nvSpPr>
        <p:spPr/>
        <p:txBody>
          <a:bodyPr/>
          <a:lstStyle/>
          <a:p>
            <a:fld id="{EF9BD9FD-AB4C-9249-A75A-020037FA9AA3}" type="slidenum">
              <a:rPr lang="en-US" smtClean="0"/>
              <a:t>9</a:t>
            </a:fld>
            <a:endParaRPr lang="en-US"/>
          </a:p>
        </p:txBody>
      </p:sp>
    </p:spTree>
    <p:extLst>
      <p:ext uri="{BB962C8B-B14F-4D97-AF65-F5344CB8AC3E}">
        <p14:creationId xmlns:p14="http://schemas.microsoft.com/office/powerpoint/2010/main" val="314980981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F9BD9FD-AB4C-9249-A75A-020037FA9AA3}" type="slidenum">
              <a:rPr lang="en-US" smtClean="0"/>
              <a:t>12</a:t>
            </a:fld>
            <a:endParaRPr lang="en-US"/>
          </a:p>
        </p:txBody>
      </p:sp>
    </p:spTree>
    <p:extLst>
      <p:ext uri="{BB962C8B-B14F-4D97-AF65-F5344CB8AC3E}">
        <p14:creationId xmlns:p14="http://schemas.microsoft.com/office/powerpoint/2010/main" val="202809376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7BF09148-C949-BA49-B039-2978F2634D8D}" type="datetimeFigureOut">
              <a:rPr lang="en-US" smtClean="0"/>
              <a:t>7/9/2012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9FD1C31-6233-AC45-9F7E-C2B01674BB27}" type="slidenum">
              <a:rPr lang="en-US" smtClean="0"/>
              <a:t>‹#›</a:t>
            </a:fld>
            <a:endParaRPr lang="en-US"/>
          </a:p>
        </p:txBody>
      </p:sp>
    </p:spTree>
    <p:extLst>
      <p:ext uri="{BB962C8B-B14F-4D97-AF65-F5344CB8AC3E}">
        <p14:creationId xmlns:p14="http://schemas.microsoft.com/office/powerpoint/2010/main" val="33122769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BF09148-C949-BA49-B039-2978F2634D8D}" type="datetimeFigureOut">
              <a:rPr lang="en-US" smtClean="0"/>
              <a:t>7/9/2012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9FD1C31-6233-AC45-9F7E-C2B01674BB27}" type="slidenum">
              <a:rPr lang="en-US" smtClean="0"/>
              <a:t>‹#›</a:t>
            </a:fld>
            <a:endParaRPr lang="en-US"/>
          </a:p>
        </p:txBody>
      </p:sp>
    </p:spTree>
    <p:extLst>
      <p:ext uri="{BB962C8B-B14F-4D97-AF65-F5344CB8AC3E}">
        <p14:creationId xmlns:p14="http://schemas.microsoft.com/office/powerpoint/2010/main" val="36433084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BF09148-C949-BA49-B039-2978F2634D8D}" type="datetimeFigureOut">
              <a:rPr lang="en-US" smtClean="0"/>
              <a:t>7/9/2012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9FD1C31-6233-AC45-9F7E-C2B01674BB27}" type="slidenum">
              <a:rPr lang="en-US" smtClean="0"/>
              <a:t>‹#›</a:t>
            </a:fld>
            <a:endParaRPr lang="en-US"/>
          </a:p>
        </p:txBody>
      </p:sp>
    </p:spTree>
    <p:extLst>
      <p:ext uri="{BB962C8B-B14F-4D97-AF65-F5344CB8AC3E}">
        <p14:creationId xmlns:p14="http://schemas.microsoft.com/office/powerpoint/2010/main" val="25925895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7BF09148-C949-BA49-B039-2978F2634D8D}" type="datetimeFigureOut">
              <a:rPr lang="en-US" smtClean="0"/>
              <a:t>7/9/2012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9FD1C31-6233-AC45-9F7E-C2B01674BB27}" type="slidenum">
              <a:rPr lang="en-US" smtClean="0"/>
              <a:t>‹#›</a:t>
            </a:fld>
            <a:endParaRPr lang="en-US"/>
          </a:p>
        </p:txBody>
      </p:sp>
    </p:spTree>
    <p:extLst>
      <p:ext uri="{BB962C8B-B14F-4D97-AF65-F5344CB8AC3E}">
        <p14:creationId xmlns:p14="http://schemas.microsoft.com/office/powerpoint/2010/main" val="17018813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7BF09148-C949-BA49-B039-2978F2634D8D}" type="datetimeFigureOut">
              <a:rPr lang="en-US" smtClean="0"/>
              <a:t>7/9/2012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9FD1C31-6233-AC45-9F7E-C2B01674BB27}" type="slidenum">
              <a:rPr lang="en-US" smtClean="0"/>
              <a:t>‹#›</a:t>
            </a:fld>
            <a:endParaRPr lang="en-US"/>
          </a:p>
        </p:txBody>
      </p:sp>
    </p:spTree>
    <p:extLst>
      <p:ext uri="{BB962C8B-B14F-4D97-AF65-F5344CB8AC3E}">
        <p14:creationId xmlns:p14="http://schemas.microsoft.com/office/powerpoint/2010/main" val="306193038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7BF09148-C949-BA49-B039-2978F2634D8D}" type="datetimeFigureOut">
              <a:rPr lang="en-US" smtClean="0"/>
              <a:t>7/9/2012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9FD1C31-6233-AC45-9F7E-C2B01674BB27}" type="slidenum">
              <a:rPr lang="en-US" smtClean="0"/>
              <a:t>‹#›</a:t>
            </a:fld>
            <a:endParaRPr lang="en-US"/>
          </a:p>
        </p:txBody>
      </p:sp>
    </p:spTree>
    <p:extLst>
      <p:ext uri="{BB962C8B-B14F-4D97-AF65-F5344CB8AC3E}">
        <p14:creationId xmlns:p14="http://schemas.microsoft.com/office/powerpoint/2010/main" val="19476830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BF09148-C949-BA49-B039-2978F2634D8D}" type="datetimeFigureOut">
              <a:rPr lang="en-US" smtClean="0"/>
              <a:t>7/9/2012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9FD1C31-6233-AC45-9F7E-C2B01674BB27}" type="slidenum">
              <a:rPr lang="en-US" smtClean="0"/>
              <a:t>‹#›</a:t>
            </a:fld>
            <a:endParaRPr lang="en-US"/>
          </a:p>
        </p:txBody>
      </p:sp>
    </p:spTree>
    <p:extLst>
      <p:ext uri="{BB962C8B-B14F-4D97-AF65-F5344CB8AC3E}">
        <p14:creationId xmlns:p14="http://schemas.microsoft.com/office/powerpoint/2010/main" val="37761712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BF09148-C949-BA49-B039-2978F2634D8D}" type="datetimeFigureOut">
              <a:rPr lang="en-US" smtClean="0"/>
              <a:t>7/9/2012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9FD1C31-6233-AC45-9F7E-C2B01674BB27}" type="slidenum">
              <a:rPr lang="en-US" smtClean="0"/>
              <a:t>‹#›</a:t>
            </a:fld>
            <a:endParaRPr lang="en-US"/>
          </a:p>
        </p:txBody>
      </p:sp>
    </p:spTree>
    <p:extLst>
      <p:ext uri="{BB962C8B-B14F-4D97-AF65-F5344CB8AC3E}">
        <p14:creationId xmlns:p14="http://schemas.microsoft.com/office/powerpoint/2010/main" val="23137525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BF09148-C949-BA49-B039-2978F2634D8D}" type="datetimeFigureOut">
              <a:rPr lang="en-US" smtClean="0"/>
              <a:t>7/9/2012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9FD1C31-6233-AC45-9F7E-C2B01674BB27}" type="slidenum">
              <a:rPr lang="en-US" smtClean="0"/>
              <a:t>‹#›</a:t>
            </a:fld>
            <a:endParaRPr lang="en-US"/>
          </a:p>
        </p:txBody>
      </p:sp>
    </p:spTree>
    <p:extLst>
      <p:ext uri="{BB962C8B-B14F-4D97-AF65-F5344CB8AC3E}">
        <p14:creationId xmlns:p14="http://schemas.microsoft.com/office/powerpoint/2010/main" val="21842495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BF09148-C949-BA49-B039-2978F2634D8D}" type="datetimeFigureOut">
              <a:rPr lang="en-US" smtClean="0"/>
              <a:t>7/9/2012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9FD1C31-6233-AC45-9F7E-C2B01674BB27}" type="slidenum">
              <a:rPr lang="en-US" smtClean="0"/>
              <a:t>‹#›</a:t>
            </a:fld>
            <a:endParaRPr lang="en-US"/>
          </a:p>
        </p:txBody>
      </p:sp>
    </p:spTree>
    <p:extLst>
      <p:ext uri="{BB962C8B-B14F-4D97-AF65-F5344CB8AC3E}">
        <p14:creationId xmlns:p14="http://schemas.microsoft.com/office/powerpoint/2010/main" val="428760190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BF09148-C949-BA49-B039-2978F2634D8D}" type="datetimeFigureOut">
              <a:rPr lang="en-US" smtClean="0"/>
              <a:t>7/9/2012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9FD1C31-6233-AC45-9F7E-C2B01674BB27}" type="slidenum">
              <a:rPr lang="en-US" smtClean="0"/>
              <a:t>‹#›</a:t>
            </a:fld>
            <a:endParaRPr lang="en-US"/>
          </a:p>
        </p:txBody>
      </p:sp>
    </p:spTree>
    <p:extLst>
      <p:ext uri="{BB962C8B-B14F-4D97-AF65-F5344CB8AC3E}">
        <p14:creationId xmlns:p14="http://schemas.microsoft.com/office/powerpoint/2010/main" val="51953129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7BF09148-C949-BA49-B039-2978F2634D8D}" type="datetimeFigureOut">
              <a:rPr lang="en-US" smtClean="0"/>
              <a:t>7/9/2012</a:t>
            </a:fld>
            <a:endParaRPr lang="en-US"/>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49FD1C31-6233-AC45-9F7E-C2B01674BB27}" type="slidenum">
              <a:rPr lang="en-US" smtClean="0"/>
              <a:t>‹#›</a:t>
            </a:fld>
            <a:endParaRPr lang="en-US"/>
          </a:p>
        </p:txBody>
      </p:sp>
    </p:spTree>
    <p:extLst>
      <p:ext uri="{BB962C8B-B14F-4D97-AF65-F5344CB8AC3E}">
        <p14:creationId xmlns:p14="http://schemas.microsoft.com/office/powerpoint/2010/main" val="214596047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3.JPG"/></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7.jpg"/><Relationship Id="rId5" Type="http://schemas.openxmlformats.org/officeDocument/2006/relationships/image" Target="../media/image6.jpeg"/><Relationship Id="rId4" Type="http://schemas.openxmlformats.org/officeDocument/2006/relationships/image" Target="../media/image5.jpeg"/></Relationships>
</file>

<file path=ppt/slides/_rels/slide4.xml.rels><?xml version="1.0" encoding="UTF-8" standalone="yes"?>
<Relationships xmlns="http://schemas.openxmlformats.org/package/2006/relationships"><Relationship Id="rId8" Type="http://schemas.openxmlformats.org/officeDocument/2006/relationships/image" Target="../media/image10.emf"/><Relationship Id="rId3" Type="http://schemas.openxmlformats.org/officeDocument/2006/relationships/oleObject" Target="../embeddings/oleObject1.bin"/><Relationship Id="rId7" Type="http://schemas.openxmlformats.org/officeDocument/2006/relationships/oleObject" Target="file:///\\localhost\Users\racheltgraham\Desktop\Macintosh%20HD:Users:racheltgraham:Documents:Research:Data:WS%20trophic:Trophic%20analysis.doc!OLE_LINK1" TargetMode="External"/><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image" Target="../media/image9.wmf"/><Relationship Id="rId5" Type="http://schemas.openxmlformats.org/officeDocument/2006/relationships/oleObject" Target="../embeddings/oleObject2.bin"/><Relationship Id="rId4" Type="http://schemas.openxmlformats.org/officeDocument/2006/relationships/image" Target="../media/image8.wmf"/></Relationships>
</file>

<file path=ppt/slides/_rels/slide5.xml.rels><?xml version="1.0" encoding="UTF-8" standalone="yes"?>
<Relationships xmlns="http://schemas.openxmlformats.org/package/2006/relationships"><Relationship Id="rId8" Type="http://schemas.openxmlformats.org/officeDocument/2006/relationships/image" Target="../media/image14.jpeg"/><Relationship Id="rId3" Type="http://schemas.openxmlformats.org/officeDocument/2006/relationships/image" Target="../media/image11.jpg"/><Relationship Id="rId7" Type="http://schemas.openxmlformats.org/officeDocument/2006/relationships/chart" Target="../charts/chart1.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3.jpeg"/><Relationship Id="rId5" Type="http://schemas.microsoft.com/office/2007/relationships/hdphoto" Target="../media/hdphoto1.wdp"/><Relationship Id="rId10" Type="http://schemas.openxmlformats.org/officeDocument/2006/relationships/image" Target="../media/image16.wmf"/><Relationship Id="rId4" Type="http://schemas.openxmlformats.org/officeDocument/2006/relationships/image" Target="../media/image12.jpeg"/><Relationship Id="rId9" Type="http://schemas.openxmlformats.org/officeDocument/2006/relationships/image" Target="../media/image15.png"/></Relationships>
</file>

<file path=ppt/slides/_rels/slide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chart" Target="../charts/chart3.xml"/><Relationship Id="rId5" Type="http://schemas.openxmlformats.org/officeDocument/2006/relationships/chart" Target="../charts/chart2.xml"/><Relationship Id="rId4" Type="http://schemas.openxmlformats.org/officeDocument/2006/relationships/image" Target="../media/image17.tiff"/></Relationships>
</file>

<file path=ppt/slides/_rels/slide7.xml.rels><?xml version="1.0" encoding="UTF-8" standalone="yes"?>
<Relationships xmlns="http://schemas.openxmlformats.org/package/2006/relationships"><Relationship Id="rId3" Type="http://schemas.openxmlformats.org/officeDocument/2006/relationships/image" Target="../media/image18.tiff"/><Relationship Id="rId2" Type="http://schemas.openxmlformats.org/officeDocument/2006/relationships/image" Target="../media/image13.jpeg"/><Relationship Id="rId1" Type="http://schemas.openxmlformats.org/officeDocument/2006/relationships/slideLayout" Target="../slideLayouts/slideLayout2.xml"/><Relationship Id="rId4" Type="http://schemas.openxmlformats.org/officeDocument/2006/relationships/chart" Target="../charts/chart4.xml"/></Relationships>
</file>

<file path=ppt/slides/_rels/slide8.xml.rels><?xml version="1.0" encoding="UTF-8" standalone="yes"?>
<Relationships xmlns="http://schemas.openxmlformats.org/package/2006/relationships"><Relationship Id="rId8" Type="http://schemas.openxmlformats.org/officeDocument/2006/relationships/chart" Target="../charts/chart8.xml"/><Relationship Id="rId3" Type="http://schemas.openxmlformats.org/officeDocument/2006/relationships/image" Target="../media/image19.tiff"/><Relationship Id="rId7" Type="http://schemas.openxmlformats.org/officeDocument/2006/relationships/image" Target="../media/image13.jpe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chart" Target="../charts/chart7.xml"/><Relationship Id="rId5" Type="http://schemas.openxmlformats.org/officeDocument/2006/relationships/chart" Target="../charts/chart6.xml"/><Relationship Id="rId4" Type="http://schemas.openxmlformats.org/officeDocument/2006/relationships/chart" Target="../charts/chart5.xml"/></Relationships>
</file>

<file path=ppt/slides/_rels/slide9.xml.rels><?xml version="1.0" encoding="UTF-8" standalone="yes"?>
<Relationships xmlns="http://schemas.openxmlformats.org/package/2006/relationships"><Relationship Id="rId8" Type="http://schemas.openxmlformats.org/officeDocument/2006/relationships/image" Target="../media/image24.JPG"/><Relationship Id="rId3" Type="http://schemas.openxmlformats.org/officeDocument/2006/relationships/image" Target="../media/image20.emf"/><Relationship Id="rId7" Type="http://schemas.openxmlformats.org/officeDocument/2006/relationships/image" Target="../media/image23.jp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microsoft.com/office/2007/relationships/hdphoto" Target="../media/hdphoto2.wdp"/><Relationship Id="rId5" Type="http://schemas.openxmlformats.org/officeDocument/2006/relationships/image" Target="../media/image22.jpeg"/><Relationship Id="rId4" Type="http://schemas.openxmlformats.org/officeDocument/2006/relationships/image" Target="../media/image21.jpg"/><Relationship Id="rId9" Type="http://schemas.openxmlformats.org/officeDocument/2006/relationships/image" Target="../media/image25.png"/></Relationships>
</file>

<file path=ppt/slides/_rels/slide10.xml.rels><?xml version="1.0" encoding="UTF-8" standalone="yes"?>
<Relationships xmlns="http://schemas.openxmlformats.org/package/2006/relationships"><Relationship Id="rId3" Type="http://schemas.openxmlformats.org/officeDocument/2006/relationships/chart" Target="../charts/chart9.xml"/><Relationship Id="rId2" Type="http://schemas.openxmlformats.org/officeDocument/2006/relationships/image" Target="../media/image26.tiff"/><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image" Target="../media/image27.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IMG_0253.JPG"/>
          <p:cNvPicPr>
            <a:picLocks noChangeAspect="1"/>
          </p:cNvPicPr>
          <p:nvPr/>
        </p:nvPicPr>
        <p:blipFill rotWithShape="1">
          <a:blip r:embed="rId3">
            <a:extLst>
              <a:ext uri="{28A0092B-C50C-407E-A947-70E740481C1C}">
                <a14:useLocalDpi xmlns:a14="http://schemas.microsoft.com/office/drawing/2010/main" val="0"/>
              </a:ext>
            </a:extLst>
          </a:blip>
          <a:srcRect l="13444"/>
          <a:stretch/>
        </p:blipFill>
        <p:spPr>
          <a:xfrm>
            <a:off x="0" y="-1320800"/>
            <a:ext cx="9144000" cy="7248774"/>
          </a:xfrm>
          <a:prstGeom prst="rect">
            <a:avLst/>
          </a:prstGeom>
          <a:ln>
            <a:noFill/>
          </a:ln>
          <a:effectLst>
            <a:outerShdw blurRad="292100" dist="139700" dir="2700000" algn="tl" rotWithShape="0">
              <a:srgbClr val="333333">
                <a:alpha val="65000"/>
              </a:srgbClr>
            </a:outerShdw>
          </a:effectLst>
        </p:spPr>
      </p:pic>
      <p:sp>
        <p:nvSpPr>
          <p:cNvPr id="2" name="Title 1"/>
          <p:cNvSpPr>
            <a:spLocks noGrp="1"/>
          </p:cNvSpPr>
          <p:nvPr>
            <p:ph type="ctrTitle"/>
          </p:nvPr>
        </p:nvSpPr>
        <p:spPr>
          <a:xfrm>
            <a:off x="685800" y="309959"/>
            <a:ext cx="7772400" cy="1102519"/>
          </a:xfrm>
        </p:spPr>
        <p:txBody>
          <a:bodyPr>
            <a:noAutofit/>
          </a:bodyPr>
          <a:lstStyle/>
          <a:p>
            <a:r>
              <a:rPr lang="en-US" sz="3200" dirty="0">
                <a:solidFill>
                  <a:srgbClr val="FFFFFF"/>
                </a:solidFill>
                <a:latin typeface="Bangla MN"/>
                <a:cs typeface="Bangla MN"/>
              </a:rPr>
              <a:t>The importance of fish spawning aggregations to reef-associated sharks</a:t>
            </a:r>
          </a:p>
        </p:txBody>
      </p:sp>
      <p:sp>
        <p:nvSpPr>
          <p:cNvPr id="3" name="Subtitle 2"/>
          <p:cNvSpPr>
            <a:spLocks noGrp="1"/>
          </p:cNvSpPr>
          <p:nvPr>
            <p:ph type="subTitle" idx="1"/>
          </p:nvPr>
        </p:nvSpPr>
        <p:spPr>
          <a:xfrm>
            <a:off x="685800" y="3998818"/>
            <a:ext cx="7772400" cy="816163"/>
          </a:xfrm>
        </p:spPr>
        <p:txBody>
          <a:bodyPr>
            <a:normAutofit fontScale="47500" lnSpcReduction="20000"/>
          </a:bodyPr>
          <a:lstStyle/>
          <a:p>
            <a:r>
              <a:rPr lang="en-US" sz="3800" dirty="0" smtClean="0">
                <a:solidFill>
                  <a:srgbClr val="FFFFFF"/>
                </a:solidFill>
              </a:rPr>
              <a:t>R. T. Graham</a:t>
            </a:r>
            <a:r>
              <a:rPr lang="en-US" sz="3800" baseline="30000" dirty="0" smtClean="0">
                <a:solidFill>
                  <a:srgbClr val="FFFFFF"/>
                </a:solidFill>
              </a:rPr>
              <a:t>1</a:t>
            </a:r>
            <a:r>
              <a:rPr lang="en-US" sz="3800" dirty="0" smtClean="0">
                <a:solidFill>
                  <a:srgbClr val="FFFFFF"/>
                </a:solidFill>
              </a:rPr>
              <a:t>, K. L. Rhodes</a:t>
            </a:r>
            <a:r>
              <a:rPr lang="en-US" sz="3800" baseline="30000" dirty="0" smtClean="0">
                <a:solidFill>
                  <a:srgbClr val="FFFFFF"/>
                </a:solidFill>
              </a:rPr>
              <a:t>2</a:t>
            </a:r>
            <a:r>
              <a:rPr lang="en-US" sz="3800" dirty="0" smtClean="0">
                <a:solidFill>
                  <a:srgbClr val="FFFFFF"/>
                </a:solidFill>
              </a:rPr>
              <a:t>, R. S. Nemeth</a:t>
            </a:r>
            <a:r>
              <a:rPr lang="en-US" sz="3800" baseline="30000" dirty="0" smtClean="0">
                <a:solidFill>
                  <a:srgbClr val="FFFFFF"/>
                </a:solidFill>
              </a:rPr>
              <a:t>3</a:t>
            </a:r>
            <a:r>
              <a:rPr lang="en-US" sz="3800" dirty="0" smtClean="0">
                <a:solidFill>
                  <a:srgbClr val="FFFFFF"/>
                </a:solidFill>
              </a:rPr>
              <a:t>, G. Burgess</a:t>
            </a:r>
            <a:r>
              <a:rPr lang="en-US" sz="3800" baseline="30000" dirty="0" smtClean="0">
                <a:solidFill>
                  <a:srgbClr val="FFFFFF"/>
                </a:solidFill>
              </a:rPr>
              <a:t>4</a:t>
            </a:r>
            <a:r>
              <a:rPr lang="en-US" sz="3800" dirty="0" smtClean="0">
                <a:solidFill>
                  <a:srgbClr val="FFFFFF"/>
                </a:solidFill>
              </a:rPr>
              <a:t>, D. </a:t>
            </a:r>
            <a:r>
              <a:rPr lang="en-US" sz="3800" dirty="0" err="1" smtClean="0">
                <a:solidFill>
                  <a:srgbClr val="FFFFFF"/>
                </a:solidFill>
              </a:rPr>
              <a:t>Castellanos</a:t>
            </a:r>
            <a:endParaRPr lang="en-US" sz="3800" dirty="0" smtClean="0">
              <a:solidFill>
                <a:srgbClr val="FFFFFF"/>
              </a:solidFill>
            </a:endParaRPr>
          </a:p>
          <a:p>
            <a:r>
              <a:rPr lang="en-US" sz="2900" dirty="0" smtClean="0">
                <a:solidFill>
                  <a:srgbClr val="FFFFFF"/>
                </a:solidFill>
              </a:rPr>
              <a:t>1. </a:t>
            </a:r>
            <a:r>
              <a:rPr lang="en-US" sz="2900" dirty="0">
                <a:solidFill>
                  <a:srgbClr val="FFFFFF"/>
                </a:solidFill>
              </a:rPr>
              <a:t>Wildlife Conservation </a:t>
            </a:r>
            <a:r>
              <a:rPr lang="en-US" sz="2900" dirty="0" smtClean="0">
                <a:solidFill>
                  <a:srgbClr val="FFFFFF"/>
                </a:solidFill>
              </a:rPr>
              <a:t>Society, 2. University </a:t>
            </a:r>
            <a:r>
              <a:rPr lang="en-US" sz="2900" dirty="0">
                <a:solidFill>
                  <a:srgbClr val="FFFFFF"/>
                </a:solidFill>
              </a:rPr>
              <a:t>of Hawaii at </a:t>
            </a:r>
            <a:r>
              <a:rPr lang="en-US" sz="2900" dirty="0" smtClean="0">
                <a:solidFill>
                  <a:srgbClr val="FFFFFF"/>
                </a:solidFill>
              </a:rPr>
              <a:t>Hilo</a:t>
            </a:r>
            <a:endParaRPr lang="en-US" sz="2900" dirty="0">
              <a:solidFill>
                <a:srgbClr val="FFFFFF"/>
              </a:solidFill>
            </a:endParaRPr>
          </a:p>
          <a:p>
            <a:r>
              <a:rPr lang="en-US" sz="2900" dirty="0" smtClean="0">
                <a:solidFill>
                  <a:srgbClr val="FFFFFF"/>
                </a:solidFill>
              </a:rPr>
              <a:t>3. University </a:t>
            </a:r>
            <a:r>
              <a:rPr lang="en-US" sz="2900" dirty="0">
                <a:solidFill>
                  <a:srgbClr val="FFFFFF"/>
                </a:solidFill>
              </a:rPr>
              <a:t>of the US Virgin </a:t>
            </a:r>
            <a:r>
              <a:rPr lang="en-US" sz="2900" dirty="0" smtClean="0">
                <a:solidFill>
                  <a:srgbClr val="FFFFFF"/>
                </a:solidFill>
              </a:rPr>
              <a:t>Islands, 4. University of Florida</a:t>
            </a:r>
            <a:endParaRPr lang="en-US" sz="2900" dirty="0">
              <a:solidFill>
                <a:srgbClr val="FFFFFF"/>
              </a:solidFill>
            </a:endParaRPr>
          </a:p>
          <a:p>
            <a:endParaRPr lang="en-US" sz="2900" dirty="0">
              <a:solidFill>
                <a:srgbClr val="FFFFFF"/>
              </a:solidFill>
            </a:endParaRPr>
          </a:p>
        </p:txBody>
      </p:sp>
    </p:spTree>
    <p:extLst>
      <p:ext uri="{BB962C8B-B14F-4D97-AF65-F5344CB8AC3E}">
        <p14:creationId xmlns:p14="http://schemas.microsoft.com/office/powerpoint/2010/main" val="102553475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Study catalysts</a:t>
            </a:r>
            <a:endParaRPr lang="en-US" dirty="0"/>
          </a:p>
        </p:txBody>
      </p:sp>
      <p:sp>
        <p:nvSpPr>
          <p:cNvPr id="3" name="Content Placeholder 2"/>
          <p:cNvSpPr>
            <a:spLocks noGrp="1"/>
          </p:cNvSpPr>
          <p:nvPr>
            <p:ph idx="1"/>
          </p:nvPr>
        </p:nvSpPr>
        <p:spPr>
          <a:xfrm>
            <a:off x="457199" y="1447799"/>
            <a:ext cx="5296213" cy="3420117"/>
          </a:xfrm>
        </p:spPr>
        <p:txBody>
          <a:bodyPr>
            <a:normAutofit fontScale="55000" lnSpcReduction="20000"/>
          </a:bodyPr>
          <a:lstStyle/>
          <a:p>
            <a:r>
              <a:rPr lang="en-US" dirty="0" smtClean="0"/>
              <a:t>Decline of reef-associated shark (RAS) populations in both populated and remote areas </a:t>
            </a:r>
            <a:r>
              <a:rPr lang="en-US" baseline="30000" dirty="0" smtClean="0"/>
              <a:t>1</a:t>
            </a:r>
          </a:p>
          <a:p>
            <a:r>
              <a:rPr lang="en-US" dirty="0" smtClean="0"/>
              <a:t>Overall declines of fish spawning aggregations (FSA)</a:t>
            </a:r>
            <a:r>
              <a:rPr lang="en-US" baseline="30000" dirty="0" smtClean="0"/>
              <a:t>2</a:t>
            </a:r>
            <a:r>
              <a:rPr lang="en-US" dirty="0" smtClean="0"/>
              <a:t> </a:t>
            </a:r>
          </a:p>
          <a:p>
            <a:r>
              <a:rPr lang="en-US" dirty="0" smtClean="0"/>
              <a:t>Identification of linkages between RAS and FSA, </a:t>
            </a:r>
          </a:p>
          <a:p>
            <a:pPr lvl="1"/>
            <a:r>
              <a:rPr lang="en-US" dirty="0" smtClean="0"/>
              <a:t>Impacts of predators on FSA</a:t>
            </a:r>
          </a:p>
          <a:p>
            <a:pPr lvl="1"/>
            <a:r>
              <a:rPr lang="en-US" dirty="0"/>
              <a:t>I</a:t>
            </a:r>
            <a:r>
              <a:rPr lang="en-US" dirty="0" smtClean="0"/>
              <a:t>mportance of FSA for shark  provisioning</a:t>
            </a:r>
          </a:p>
          <a:p>
            <a:r>
              <a:rPr lang="en-US" dirty="0" smtClean="0"/>
              <a:t>Need to stretch limited resources for the conservation and management of RAS and FSA</a:t>
            </a:r>
          </a:p>
          <a:p>
            <a:endParaRPr lang="en-US" dirty="0"/>
          </a:p>
          <a:p>
            <a:pPr marL="0" indent="0">
              <a:buNone/>
            </a:pPr>
            <a:r>
              <a:rPr lang="en-US" sz="1900" dirty="0" smtClean="0"/>
              <a:t>1. Robbins et al. 2006; Graham et al. 2010; </a:t>
            </a:r>
          </a:p>
          <a:p>
            <a:pPr marL="0" indent="0">
              <a:buNone/>
            </a:pPr>
            <a:r>
              <a:rPr lang="en-US" sz="1900" dirty="0" smtClean="0"/>
              <a:t>2. </a:t>
            </a:r>
            <a:r>
              <a:rPr lang="en-US" sz="1900" dirty="0" err="1" smtClean="0"/>
              <a:t>Sadovy</a:t>
            </a:r>
            <a:r>
              <a:rPr lang="en-US" sz="1900" dirty="0" smtClean="0"/>
              <a:t> 1994; </a:t>
            </a:r>
            <a:r>
              <a:rPr lang="en-US" sz="1900" dirty="0" err="1" smtClean="0"/>
              <a:t>Sadovy</a:t>
            </a:r>
            <a:r>
              <a:rPr lang="en-US" sz="1900" dirty="0" smtClean="0"/>
              <a:t> </a:t>
            </a:r>
            <a:r>
              <a:rPr lang="en-US" sz="1900" dirty="0"/>
              <a:t>&amp; </a:t>
            </a:r>
            <a:r>
              <a:rPr lang="en-US" sz="1900" dirty="0" err="1" smtClean="0"/>
              <a:t>Eklund</a:t>
            </a:r>
            <a:r>
              <a:rPr lang="en-US" sz="1900" dirty="0" smtClean="0"/>
              <a:t> 1999; </a:t>
            </a:r>
            <a:r>
              <a:rPr lang="en-US" sz="1900" dirty="0" err="1" smtClean="0"/>
              <a:t>Sala</a:t>
            </a:r>
            <a:r>
              <a:rPr lang="en-US" sz="1900" dirty="0" smtClean="0"/>
              <a:t> </a:t>
            </a:r>
            <a:r>
              <a:rPr lang="en-US" sz="1900" dirty="0"/>
              <a:t>et al</a:t>
            </a:r>
            <a:r>
              <a:rPr lang="en-US" sz="1900" dirty="0" smtClean="0"/>
              <a:t>. 2001</a:t>
            </a:r>
            <a:endParaRPr lang="en-US" sz="1900" dirty="0"/>
          </a:p>
          <a:p>
            <a:endParaRPr lang="en-US" sz="1900" dirty="0"/>
          </a:p>
        </p:txBody>
      </p:sp>
      <p:pic>
        <p:nvPicPr>
          <p:cNvPr id="5" name="Picture 4" descr="dog spag nr surface"/>
          <p:cNvPicPr>
            <a:picLocks noChangeAspect="1" noChangeArrowheads="1"/>
          </p:cNvPicPr>
          <p:nvPr/>
        </p:nvPicPr>
        <p:blipFill>
          <a:blip r:embed="rId3" cstate="print"/>
          <a:srcRect b="16327"/>
          <a:stretch>
            <a:fillRect/>
          </a:stretch>
        </p:blipFill>
        <p:spPr bwMode="auto">
          <a:xfrm>
            <a:off x="6946900" y="1063229"/>
            <a:ext cx="1847215" cy="2289821"/>
          </a:xfrm>
          <a:prstGeom prst="rect">
            <a:avLst/>
          </a:prstGeom>
          <a:ln>
            <a:noFill/>
          </a:ln>
          <a:effectLst>
            <a:outerShdw blurRad="292100" dist="139700" dir="2700000" algn="tl" rotWithShape="0">
              <a:srgbClr val="333333">
                <a:alpha val="65000"/>
              </a:srgbClr>
            </a:outerShdw>
          </a:effectLst>
        </p:spPr>
      </p:pic>
      <p:pic>
        <p:nvPicPr>
          <p:cNvPr id="7" name="Picture 6" descr="IMG_0537.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753413" y="3124200"/>
            <a:ext cx="2386974" cy="1591316"/>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39945119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2" descr="Dogs spawning1"/>
          <p:cNvPicPr>
            <a:picLocks noChangeAspect="1" noChangeArrowheads="1"/>
          </p:cNvPicPr>
          <p:nvPr/>
        </p:nvPicPr>
        <p:blipFill>
          <a:blip r:embed="rId3" cstate="print"/>
          <a:srcRect l="10666" t="13147" r="21334" b="14180"/>
          <a:stretch>
            <a:fillRect/>
          </a:stretch>
        </p:blipFill>
        <p:spPr bwMode="auto">
          <a:xfrm>
            <a:off x="3586458" y="-11497"/>
            <a:ext cx="3120217" cy="1881308"/>
          </a:xfrm>
          <a:prstGeom prst="rect">
            <a:avLst/>
          </a:prstGeom>
          <a:noFill/>
          <a:ln>
            <a:noFill/>
          </a:ln>
        </p:spPr>
      </p:pic>
      <p:pic>
        <p:nvPicPr>
          <p:cNvPr id="55308" name="Picture 12" descr="D:\My Documents\My Pictures\Maps\GUlf of Honduras MODIS1000088.jpg"/>
          <p:cNvPicPr>
            <a:picLocks noChangeAspect="1" noChangeArrowheads="1"/>
          </p:cNvPicPr>
          <p:nvPr/>
        </p:nvPicPr>
        <p:blipFill>
          <a:blip r:embed="rId4">
            <a:extLst>
              <a:ext uri="{28A0092B-C50C-407E-A947-70E740481C1C}">
                <a14:useLocalDpi xmlns:a14="http://schemas.microsoft.com/office/drawing/2010/main" val="0"/>
              </a:ext>
            </a:extLst>
          </a:blip>
          <a:srcRect l="34117" b="28000"/>
          <a:stretch>
            <a:fillRect/>
          </a:stretch>
        </p:blipFill>
        <p:spPr bwMode="auto">
          <a:xfrm>
            <a:off x="0" y="0"/>
            <a:ext cx="3899916" cy="5143500"/>
          </a:xfrm>
          <a:prstGeom prst="rect">
            <a:avLst/>
          </a:prstGeom>
          <a:noFill/>
          <a:extLst>
            <a:ext uri="{909E8E84-426E-40DD-AFC4-6F175D3DCCD1}">
              <a14:hiddenFill xmlns:a14="http://schemas.microsoft.com/office/drawing/2010/main">
                <a:solidFill>
                  <a:srgbClr val="FFFFFF"/>
                </a:solidFill>
              </a14:hiddenFill>
            </a:ext>
          </a:extLst>
        </p:spPr>
      </p:pic>
      <p:sp>
        <p:nvSpPr>
          <p:cNvPr id="55309" name="Text Box 13"/>
          <p:cNvSpPr txBox="1">
            <a:spLocks noChangeArrowheads="1"/>
          </p:cNvSpPr>
          <p:nvPr/>
        </p:nvSpPr>
        <p:spPr bwMode="auto">
          <a:xfrm>
            <a:off x="228601" y="4800601"/>
            <a:ext cx="1535997"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eaLnBrk="0" hangingPunct="0"/>
            <a:r>
              <a:rPr lang="en-US" sz="1200" b="0" dirty="0">
                <a:solidFill>
                  <a:schemeClr val="tx2">
                    <a:lumMod val="60000"/>
                    <a:lumOff val="40000"/>
                  </a:schemeClr>
                </a:solidFill>
                <a:latin typeface="Arial" charset="0"/>
              </a:rPr>
              <a:t>NASA/MODIS 2000</a:t>
            </a:r>
          </a:p>
        </p:txBody>
      </p:sp>
      <p:sp>
        <p:nvSpPr>
          <p:cNvPr id="55310" name="Text Box 14"/>
          <p:cNvSpPr txBox="1">
            <a:spLocks noChangeArrowheads="1"/>
          </p:cNvSpPr>
          <p:nvPr/>
        </p:nvSpPr>
        <p:spPr bwMode="auto">
          <a:xfrm>
            <a:off x="2044033" y="402803"/>
            <a:ext cx="930964"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square">
            <a:spAutoFit/>
          </a:bodyPr>
          <a:lstStyle/>
          <a:p>
            <a:pPr algn="ctr" eaLnBrk="0" hangingPunct="0"/>
            <a:r>
              <a:rPr lang="en-US" sz="1200" dirty="0" smtClean="0">
                <a:solidFill>
                  <a:schemeClr val="bg1"/>
                </a:solidFill>
                <a:latin typeface="Arial" charset="0"/>
              </a:rPr>
              <a:t>Mexico</a:t>
            </a:r>
            <a:endParaRPr lang="en-US" sz="1200" dirty="0">
              <a:solidFill>
                <a:schemeClr val="bg1"/>
              </a:solidFill>
              <a:latin typeface="Arial" charset="0"/>
            </a:endParaRPr>
          </a:p>
        </p:txBody>
      </p:sp>
      <p:sp>
        <p:nvSpPr>
          <p:cNvPr id="55311" name="Text Box 15"/>
          <p:cNvSpPr txBox="1">
            <a:spLocks noChangeArrowheads="1"/>
          </p:cNvSpPr>
          <p:nvPr/>
        </p:nvSpPr>
        <p:spPr bwMode="auto">
          <a:xfrm>
            <a:off x="304801" y="4457700"/>
            <a:ext cx="93742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eaLnBrk="0" hangingPunct="0"/>
            <a:r>
              <a:rPr lang="en-US" sz="1200" dirty="0">
                <a:solidFill>
                  <a:srgbClr val="FFFFFF"/>
                </a:solidFill>
                <a:latin typeface="Arial" charset="0"/>
              </a:rPr>
              <a:t>Guatemala</a:t>
            </a:r>
          </a:p>
        </p:txBody>
      </p:sp>
      <p:sp>
        <p:nvSpPr>
          <p:cNvPr id="55312" name="Text Box 16"/>
          <p:cNvSpPr txBox="1">
            <a:spLocks noChangeArrowheads="1"/>
          </p:cNvSpPr>
          <p:nvPr/>
        </p:nvSpPr>
        <p:spPr bwMode="auto">
          <a:xfrm>
            <a:off x="1161372" y="3257550"/>
            <a:ext cx="603801"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eaLnBrk="0" hangingPunct="0"/>
            <a:r>
              <a:rPr lang="en-US" sz="1200" dirty="0">
                <a:solidFill>
                  <a:srgbClr val="FFFFFF"/>
                </a:solidFill>
                <a:latin typeface="Arial" charset="0"/>
              </a:rPr>
              <a:t>Belize</a:t>
            </a:r>
          </a:p>
        </p:txBody>
      </p:sp>
      <p:sp>
        <p:nvSpPr>
          <p:cNvPr id="55313" name="Text Box 17"/>
          <p:cNvSpPr txBox="1">
            <a:spLocks noChangeArrowheads="1"/>
          </p:cNvSpPr>
          <p:nvPr/>
        </p:nvSpPr>
        <p:spPr bwMode="auto">
          <a:xfrm>
            <a:off x="2622042" y="4800601"/>
            <a:ext cx="85191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eaLnBrk="0" hangingPunct="0"/>
            <a:r>
              <a:rPr lang="en-US" sz="1200" dirty="0">
                <a:solidFill>
                  <a:srgbClr val="FFFFFF"/>
                </a:solidFill>
                <a:latin typeface="Arial" charset="0"/>
              </a:rPr>
              <a:t>Honduras</a:t>
            </a:r>
          </a:p>
        </p:txBody>
      </p:sp>
      <p:sp>
        <p:nvSpPr>
          <p:cNvPr id="55315" name="Line 19"/>
          <p:cNvSpPr>
            <a:spLocks noChangeShapeType="1"/>
          </p:cNvSpPr>
          <p:nvPr/>
        </p:nvSpPr>
        <p:spPr bwMode="auto">
          <a:xfrm flipH="1" flipV="1">
            <a:off x="2167480" y="4071938"/>
            <a:ext cx="609600" cy="0"/>
          </a:xfrm>
          <a:prstGeom prst="line">
            <a:avLst/>
          </a:prstGeom>
          <a:noFill/>
          <a:ln w="762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p>
        </p:txBody>
      </p:sp>
      <p:pic>
        <p:nvPicPr>
          <p:cNvPr id="15" name="Picture 1027" descr="C:\Documents and Settings\Rachel T. Graham\My Documents\My Pictures\Images for newsletter\ws eat spagModif1.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479144" y="0"/>
            <a:ext cx="2700133" cy="1871262"/>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17" descr="protected spag sites.jpg"/>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17588" y="58781"/>
            <a:ext cx="1818813" cy="2504865"/>
          </a:xfrm>
          <a:prstGeom prst="rect">
            <a:avLst/>
          </a:prstGeom>
        </p:spPr>
      </p:pic>
      <p:sp>
        <p:nvSpPr>
          <p:cNvPr id="19" name="Content Placeholder 2"/>
          <p:cNvSpPr>
            <a:spLocks noGrp="1"/>
          </p:cNvSpPr>
          <p:nvPr>
            <p:ph idx="1"/>
          </p:nvPr>
        </p:nvSpPr>
        <p:spPr>
          <a:xfrm>
            <a:off x="4254500" y="2113432"/>
            <a:ext cx="4533900" cy="2525614"/>
          </a:xfrm>
        </p:spPr>
        <p:txBody>
          <a:bodyPr>
            <a:normAutofit fontScale="70000" lnSpcReduction="20000"/>
          </a:bodyPr>
          <a:lstStyle/>
          <a:p>
            <a:pPr marL="0" indent="0">
              <a:buNone/>
            </a:pPr>
            <a:r>
              <a:rPr lang="en-US" sz="3400" dirty="0" smtClean="0"/>
              <a:t>Gladden Spit FSA</a:t>
            </a:r>
          </a:p>
          <a:p>
            <a:r>
              <a:rPr lang="en-US" sz="2400" dirty="0" smtClean="0"/>
              <a:t>Peak spawning period for </a:t>
            </a:r>
            <a:r>
              <a:rPr lang="en-US" sz="2400" dirty="0" err="1" smtClean="0"/>
              <a:t>Cubera</a:t>
            </a:r>
            <a:r>
              <a:rPr lang="en-US" sz="2400" dirty="0" smtClean="0"/>
              <a:t> (</a:t>
            </a:r>
            <a:r>
              <a:rPr lang="en-US" sz="2400" i="1" dirty="0" smtClean="0">
                <a:solidFill>
                  <a:srgbClr val="000000"/>
                </a:solidFill>
              </a:rPr>
              <a:t>Lutjanus cyanopterus</a:t>
            </a:r>
            <a:r>
              <a:rPr lang="en-US" sz="2400" dirty="0" smtClean="0"/>
              <a:t>) and Dog (</a:t>
            </a:r>
            <a:r>
              <a:rPr lang="en-US" sz="2400" i="1" dirty="0" smtClean="0">
                <a:solidFill>
                  <a:srgbClr val="000000"/>
                </a:solidFill>
              </a:rPr>
              <a:t>L. jocu</a:t>
            </a:r>
            <a:r>
              <a:rPr lang="en-US" sz="2400" dirty="0" smtClean="0"/>
              <a:t>) March –June</a:t>
            </a:r>
            <a:r>
              <a:rPr lang="en-US" sz="2400" baseline="30000" dirty="0" smtClean="0"/>
              <a:t>1</a:t>
            </a:r>
          </a:p>
          <a:p>
            <a:r>
              <a:rPr lang="en-US" sz="2400" dirty="0" smtClean="0"/>
              <a:t>22 Juvenile male whale sharks</a:t>
            </a:r>
            <a:r>
              <a:rPr lang="en-US" sz="2400" baseline="30000" dirty="0" smtClean="0"/>
              <a:t>2</a:t>
            </a:r>
            <a:r>
              <a:rPr lang="en-US" sz="2400" dirty="0" smtClean="0"/>
              <a:t> externally tagged with V32 and V16 </a:t>
            </a:r>
            <a:r>
              <a:rPr lang="en-US" sz="2400" dirty="0" err="1" smtClean="0"/>
              <a:t>Vemco</a:t>
            </a:r>
            <a:r>
              <a:rPr lang="en-US" sz="2400" dirty="0" smtClean="0"/>
              <a:t> acoustic tags in April 2000 and April 2001</a:t>
            </a:r>
          </a:p>
          <a:p>
            <a:r>
              <a:rPr lang="en-US" sz="2400" dirty="0" smtClean="0"/>
              <a:t>Acoustic receivers deployed at the spawning site and 24 other locations throughout Belize.</a:t>
            </a:r>
          </a:p>
          <a:p>
            <a:endParaRPr lang="en-US" sz="2400" dirty="0"/>
          </a:p>
        </p:txBody>
      </p:sp>
      <p:sp>
        <p:nvSpPr>
          <p:cNvPr id="2" name="Rectangle 1"/>
          <p:cNvSpPr/>
          <p:nvPr/>
        </p:nvSpPr>
        <p:spPr>
          <a:xfrm>
            <a:off x="5626100" y="4569768"/>
            <a:ext cx="3390900" cy="646331"/>
          </a:xfrm>
          <a:prstGeom prst="rect">
            <a:avLst/>
          </a:prstGeom>
        </p:spPr>
        <p:txBody>
          <a:bodyPr wrap="square">
            <a:spAutoFit/>
          </a:bodyPr>
          <a:lstStyle/>
          <a:p>
            <a:r>
              <a:rPr lang="en-US" sz="1200" dirty="0" smtClean="0"/>
              <a:t>1. </a:t>
            </a:r>
            <a:r>
              <a:rPr lang="en-US" sz="1200" dirty="0" err="1"/>
              <a:t>Heyman</a:t>
            </a:r>
            <a:r>
              <a:rPr lang="en-US" sz="1200" dirty="0"/>
              <a:t>, W., Graham, R,  et al. 2001</a:t>
            </a:r>
          </a:p>
          <a:p>
            <a:r>
              <a:rPr lang="en-US" sz="1200" dirty="0" smtClean="0"/>
              <a:t>2. Graham</a:t>
            </a:r>
            <a:r>
              <a:rPr lang="en-US" sz="1200" dirty="0"/>
              <a:t>, </a:t>
            </a:r>
            <a:r>
              <a:rPr lang="en-US" sz="1200" dirty="0" smtClean="0"/>
              <a:t>R. and  </a:t>
            </a:r>
            <a:r>
              <a:rPr lang="en-US" sz="1200" dirty="0"/>
              <a:t>Roberts, </a:t>
            </a:r>
            <a:r>
              <a:rPr lang="en-US" sz="1200" dirty="0" smtClean="0"/>
              <a:t>C. </a:t>
            </a:r>
            <a:r>
              <a:rPr lang="en-US" sz="1200" dirty="0"/>
              <a:t>2007</a:t>
            </a:r>
          </a:p>
          <a:p>
            <a:endParaRPr lang="en-US" sz="1200" dirty="0"/>
          </a:p>
        </p:txBody>
      </p:sp>
    </p:spTree>
    <p:extLst>
      <p:ext uri="{BB962C8B-B14F-4D97-AF65-F5344CB8AC3E}">
        <p14:creationId xmlns:p14="http://schemas.microsoft.com/office/powerpoint/2010/main" val="2266862964"/>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Object 2"/>
          <p:cNvGraphicFramePr>
            <a:graphicFrameLocks noChangeAspect="1"/>
          </p:cNvGraphicFramePr>
          <p:nvPr>
            <p:extLst>
              <p:ext uri="{D42A27DB-BD31-4B8C-83A1-F6EECF244321}">
                <p14:modId xmlns:p14="http://schemas.microsoft.com/office/powerpoint/2010/main" val="4225237024"/>
              </p:ext>
            </p:extLst>
          </p:nvPr>
        </p:nvGraphicFramePr>
        <p:xfrm>
          <a:off x="215274" y="579149"/>
          <a:ext cx="4509749" cy="2887951"/>
        </p:xfrm>
        <a:graphic>
          <a:graphicData uri="http://schemas.openxmlformats.org/presentationml/2006/ole">
            <mc:AlternateContent xmlns:mc="http://schemas.openxmlformats.org/markup-compatibility/2006">
              <mc:Choice xmlns:v="urn:schemas-microsoft-com:vml" Requires="v">
                <p:oleObj spid="_x0000_s5578" r:id="rId3" imgW="7251120" imgH="6396840" progId="SigmaPlotGraphicObject.3">
                  <p:embed/>
                </p:oleObj>
              </mc:Choice>
              <mc:Fallback>
                <p:oleObj r:id="rId3" imgW="7251120" imgH="6396840" progId="SigmaPlotGraphicObject.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5274" y="579149"/>
                        <a:ext cx="4509749" cy="2887951"/>
                      </a:xfrm>
                      <a:prstGeom prst="rect">
                        <a:avLst/>
                      </a:prstGeom>
                      <a:noFill/>
                    </p:spPr>
                  </p:pic>
                </p:oleObj>
              </mc:Fallback>
            </mc:AlternateContent>
          </a:graphicData>
        </a:graphic>
      </p:graphicFrame>
      <p:graphicFrame>
        <p:nvGraphicFramePr>
          <p:cNvPr id="6" name="Object 4"/>
          <p:cNvGraphicFramePr>
            <a:graphicFrameLocks noChangeAspect="1"/>
          </p:cNvGraphicFramePr>
          <p:nvPr>
            <p:extLst>
              <p:ext uri="{D42A27DB-BD31-4B8C-83A1-F6EECF244321}">
                <p14:modId xmlns:p14="http://schemas.microsoft.com/office/powerpoint/2010/main" val="2092439302"/>
              </p:ext>
            </p:extLst>
          </p:nvPr>
        </p:nvGraphicFramePr>
        <p:xfrm>
          <a:off x="4821554" y="2377822"/>
          <a:ext cx="4064000" cy="2361740"/>
        </p:xfrm>
        <a:graphic>
          <a:graphicData uri="http://schemas.openxmlformats.org/presentationml/2006/ole">
            <mc:AlternateContent xmlns:mc="http://schemas.openxmlformats.org/markup-compatibility/2006">
              <mc:Choice xmlns:v="urn:schemas-microsoft-com:vml" Requires="v">
                <p:oleObj spid="_x0000_s5579" r:id="rId5" imgW="6393240" imgH="5573160" progId="SigmaPlotGraphicObject.3">
                  <p:embed/>
                </p:oleObj>
              </mc:Choice>
              <mc:Fallback>
                <p:oleObj r:id="rId5" imgW="6393240" imgH="5573160" progId="SigmaPlotGraphicObject.3">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821554" y="2377822"/>
                        <a:ext cx="4064000" cy="2361740"/>
                      </a:xfrm>
                      <a:prstGeom prst="rect">
                        <a:avLst/>
                      </a:prstGeom>
                      <a:noFill/>
                      <a:extLst/>
                    </p:spPr>
                  </p:pic>
                </p:oleObj>
              </mc:Fallback>
            </mc:AlternateContent>
          </a:graphicData>
        </a:graphic>
      </p:graphicFrame>
      <p:sp>
        <p:nvSpPr>
          <p:cNvPr id="2" name="Title 1"/>
          <p:cNvSpPr>
            <a:spLocks noGrp="1"/>
          </p:cNvSpPr>
          <p:nvPr>
            <p:ph type="title"/>
          </p:nvPr>
        </p:nvSpPr>
        <p:spPr>
          <a:xfrm>
            <a:off x="457200" y="205979"/>
            <a:ext cx="8229600" cy="373170"/>
          </a:xfrm>
        </p:spPr>
        <p:txBody>
          <a:bodyPr>
            <a:normAutofit fontScale="90000"/>
          </a:bodyPr>
          <a:lstStyle/>
          <a:p>
            <a:r>
              <a:rPr lang="en-US" dirty="0" smtClean="0"/>
              <a:t>Whale shark use of Gladden Spit FSA</a:t>
            </a:r>
            <a:endParaRPr lang="en-US" dirty="0"/>
          </a:p>
        </p:txBody>
      </p:sp>
      <p:graphicFrame>
        <p:nvGraphicFramePr>
          <p:cNvPr id="8" name="Object 7"/>
          <p:cNvGraphicFramePr>
            <a:graphicFrameLocks noChangeAspect="1"/>
          </p:cNvGraphicFramePr>
          <p:nvPr>
            <p:extLst>
              <p:ext uri="{D42A27DB-BD31-4B8C-83A1-F6EECF244321}">
                <p14:modId xmlns:p14="http://schemas.microsoft.com/office/powerpoint/2010/main" val="1459269431"/>
              </p:ext>
            </p:extLst>
          </p:nvPr>
        </p:nvGraphicFramePr>
        <p:xfrm>
          <a:off x="9753600" y="10557"/>
          <a:ext cx="5486400" cy="4105275"/>
        </p:xfrm>
        <a:graphic>
          <a:graphicData uri="http://schemas.openxmlformats.org/presentationml/2006/ole">
            <mc:AlternateContent xmlns:mc="http://schemas.openxmlformats.org/markup-compatibility/2006">
              <mc:Choice xmlns:v="urn:schemas-microsoft-com:vml" Requires="v">
                <p:oleObj spid="_x0000_s5580" name="Document" r:id="rId7" imgW="5486400" imgH="5473700" progId="Word.Document.12">
                  <p:link updateAutomatic="1"/>
                </p:oleObj>
              </mc:Choice>
              <mc:Fallback>
                <p:oleObj name="Document" r:id="rId7" imgW="5486400" imgH="5473700" progId="Word.Document.12">
                  <p:link updateAutomatic="1"/>
                  <p:pic>
                    <p:nvPicPr>
                      <p:cNvPr id="0" name=""/>
                      <p:cNvPicPr/>
                      <p:nvPr/>
                    </p:nvPicPr>
                    <p:blipFill>
                      <a:blip r:embed="rId8"/>
                      <a:stretch>
                        <a:fillRect/>
                      </a:stretch>
                    </p:blipFill>
                    <p:spPr>
                      <a:xfrm>
                        <a:off x="9753600" y="10557"/>
                        <a:ext cx="5486400" cy="4105275"/>
                      </a:xfrm>
                      <a:prstGeom prst="rect">
                        <a:avLst/>
                      </a:prstGeom>
                    </p:spPr>
                  </p:pic>
                </p:oleObj>
              </mc:Fallback>
            </mc:AlternateContent>
          </a:graphicData>
        </a:graphic>
      </p:graphicFrame>
      <p:sp>
        <p:nvSpPr>
          <p:cNvPr id="4" name="TextBox 3"/>
          <p:cNvSpPr txBox="1"/>
          <p:nvPr/>
        </p:nvSpPr>
        <p:spPr>
          <a:xfrm>
            <a:off x="215275" y="787400"/>
            <a:ext cx="330825" cy="369332"/>
          </a:xfrm>
          <a:prstGeom prst="rect">
            <a:avLst/>
          </a:prstGeom>
          <a:noFill/>
        </p:spPr>
        <p:txBody>
          <a:bodyPr wrap="square" rtlCol="0">
            <a:spAutoFit/>
          </a:bodyPr>
          <a:lstStyle/>
          <a:p>
            <a:r>
              <a:rPr lang="en-US" dirty="0" smtClean="0"/>
              <a:t>1</a:t>
            </a:r>
            <a:endParaRPr lang="en-US" dirty="0"/>
          </a:p>
        </p:txBody>
      </p:sp>
      <p:sp>
        <p:nvSpPr>
          <p:cNvPr id="10" name="TextBox 9"/>
          <p:cNvSpPr txBox="1"/>
          <p:nvPr/>
        </p:nvSpPr>
        <p:spPr>
          <a:xfrm>
            <a:off x="4656141" y="2193156"/>
            <a:ext cx="330825" cy="369332"/>
          </a:xfrm>
          <a:prstGeom prst="rect">
            <a:avLst/>
          </a:prstGeom>
          <a:noFill/>
        </p:spPr>
        <p:txBody>
          <a:bodyPr wrap="square" rtlCol="0">
            <a:spAutoFit/>
          </a:bodyPr>
          <a:lstStyle/>
          <a:p>
            <a:r>
              <a:rPr lang="en-US" dirty="0"/>
              <a:t>2</a:t>
            </a:r>
          </a:p>
        </p:txBody>
      </p:sp>
    </p:spTree>
    <p:extLst>
      <p:ext uri="{BB962C8B-B14F-4D97-AF65-F5344CB8AC3E}">
        <p14:creationId xmlns:p14="http://schemas.microsoft.com/office/powerpoint/2010/main" val="152687535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RGraham_NAssau images_CAribbean_5.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23133" y="905819"/>
            <a:ext cx="1408113" cy="961082"/>
          </a:xfrm>
          <a:prstGeom prst="rect">
            <a:avLst/>
          </a:prstGeom>
          <a:ln>
            <a:noFill/>
          </a:ln>
          <a:effectLst>
            <a:outerShdw blurRad="292100" dist="139700" dir="2700000" algn="tl" rotWithShape="0">
              <a:srgbClr val="333333">
                <a:alpha val="65000"/>
              </a:srgbClr>
            </a:outerShdw>
          </a:effectLst>
        </p:spPr>
      </p:pic>
      <p:sp>
        <p:nvSpPr>
          <p:cNvPr id="2" name="Title 1"/>
          <p:cNvSpPr>
            <a:spLocks noGrp="1"/>
          </p:cNvSpPr>
          <p:nvPr>
            <p:ph type="title"/>
          </p:nvPr>
        </p:nvSpPr>
        <p:spPr>
          <a:xfrm>
            <a:off x="457200" y="203900"/>
            <a:ext cx="8229600" cy="476098"/>
          </a:xfrm>
        </p:spPr>
        <p:txBody>
          <a:bodyPr>
            <a:normAutofit fontScale="90000"/>
          </a:bodyPr>
          <a:lstStyle/>
          <a:p>
            <a:r>
              <a:rPr lang="en-US" dirty="0" smtClean="0"/>
              <a:t>Lighthouse Reef Atoll – 3 FSAs</a:t>
            </a:r>
            <a:endParaRPr lang="en-US" dirty="0"/>
          </a:p>
        </p:txBody>
      </p:sp>
      <p:pic>
        <p:nvPicPr>
          <p:cNvPr id="4" name="Picture 3" descr="RGraham_CPerezi2_Cuba_FEb2012_IMG_0342.jpg"/>
          <p:cNvPicPr>
            <a:picLocks noChangeAspect="1"/>
          </p:cNvPicPr>
          <p:nvPr/>
        </p:nvPicPr>
        <p:blipFill rotWithShape="1">
          <a:blip r:embed="rId4" cstate="print">
            <a:extLst>
              <a:ext uri="{BEBA8EAE-BF5A-486C-A8C5-ECC9F3942E4B}">
                <a14:imgProps xmlns:a14="http://schemas.microsoft.com/office/drawing/2010/main">
                  <a14:imgLayer r:embed="rId5">
                    <a14:imgEffect>
                      <a14:sharpenSoften amount="25000"/>
                    </a14:imgEffect>
                    <a14:imgEffect>
                      <a14:brightnessContrast contrast="20000"/>
                    </a14:imgEffect>
                  </a14:imgLayer>
                </a14:imgProps>
              </a:ext>
              <a:ext uri="{28A0092B-C50C-407E-A947-70E740481C1C}">
                <a14:useLocalDpi xmlns:a14="http://schemas.microsoft.com/office/drawing/2010/main" val="0"/>
              </a:ext>
            </a:extLst>
          </a:blip>
          <a:srcRect l="19664" t="7072" r="5119" b="15488"/>
          <a:stretch/>
        </p:blipFill>
        <p:spPr>
          <a:xfrm>
            <a:off x="6019800" y="905819"/>
            <a:ext cx="2603500" cy="1649870"/>
          </a:xfrm>
          <a:prstGeom prst="rect">
            <a:avLst/>
          </a:prstGeom>
          <a:ln>
            <a:noFill/>
          </a:ln>
          <a:effectLst>
            <a:outerShdw blurRad="292100" dist="139700" dir="2700000" algn="tl" rotWithShape="0">
              <a:srgbClr val="333333">
                <a:alpha val="65000"/>
              </a:srgbClr>
            </a:outerShdw>
          </a:effectLst>
        </p:spPr>
      </p:pic>
      <p:pic>
        <p:nvPicPr>
          <p:cNvPr id="7" name="Picture 3"/>
          <p:cNvPicPr>
            <a:picLocks noChangeAspect="1" noChangeArrowheads="1"/>
          </p:cNvPicPr>
          <p:nvPr/>
        </p:nvPicPr>
        <p:blipFill>
          <a:blip r:embed="rId6" cstate="print"/>
          <a:srcRect l="36970" r="16817"/>
          <a:stretch>
            <a:fillRect/>
          </a:stretch>
        </p:blipFill>
        <p:spPr bwMode="auto">
          <a:xfrm>
            <a:off x="587216" y="907881"/>
            <a:ext cx="2618170" cy="3892207"/>
          </a:xfrm>
          <a:prstGeom prst="rect">
            <a:avLst/>
          </a:prstGeom>
          <a:ln>
            <a:noFill/>
          </a:ln>
          <a:effectLst>
            <a:outerShdw blurRad="292100" dist="139700" dir="2700000" algn="tl" rotWithShape="0">
              <a:srgbClr val="333333">
                <a:alpha val="65000"/>
              </a:srgbClr>
            </a:outerShdw>
          </a:effectLst>
        </p:spPr>
      </p:pic>
      <p:graphicFrame>
        <p:nvGraphicFramePr>
          <p:cNvPr id="10" name="Chart 9"/>
          <p:cNvGraphicFramePr>
            <a:graphicFrameLocks/>
          </p:cNvGraphicFramePr>
          <p:nvPr>
            <p:extLst>
              <p:ext uri="{D42A27DB-BD31-4B8C-83A1-F6EECF244321}">
                <p14:modId xmlns:p14="http://schemas.microsoft.com/office/powerpoint/2010/main" val="1347216833"/>
              </p:ext>
            </p:extLst>
          </p:nvPr>
        </p:nvGraphicFramePr>
        <p:xfrm>
          <a:off x="5321301" y="2721789"/>
          <a:ext cx="3653358" cy="2342731"/>
        </p:xfrm>
        <a:graphic>
          <a:graphicData uri="http://schemas.openxmlformats.org/drawingml/2006/chart">
            <c:chart xmlns:c="http://schemas.openxmlformats.org/drawingml/2006/chart" xmlns:r="http://schemas.openxmlformats.org/officeDocument/2006/relationships" r:id="rId7"/>
          </a:graphicData>
        </a:graphic>
      </p:graphicFrame>
      <p:sp>
        <p:nvSpPr>
          <p:cNvPr id="15" name="TextBox 14"/>
          <p:cNvSpPr txBox="1"/>
          <p:nvPr/>
        </p:nvSpPr>
        <p:spPr>
          <a:xfrm>
            <a:off x="3623133" y="1497569"/>
            <a:ext cx="667272" cy="369332"/>
          </a:xfrm>
          <a:prstGeom prst="rect">
            <a:avLst/>
          </a:prstGeom>
          <a:noFill/>
        </p:spPr>
        <p:txBody>
          <a:bodyPr wrap="square" rtlCol="0">
            <a:spAutoFit/>
          </a:bodyPr>
          <a:lstStyle/>
          <a:p>
            <a:r>
              <a:rPr lang="en-US" dirty="0">
                <a:solidFill>
                  <a:srgbClr val="FFFFFF"/>
                </a:solidFill>
              </a:rPr>
              <a:t>n</a:t>
            </a:r>
            <a:r>
              <a:rPr lang="en-US" dirty="0" smtClean="0">
                <a:solidFill>
                  <a:srgbClr val="FFFFFF"/>
                </a:solidFill>
              </a:rPr>
              <a:t>=58</a:t>
            </a:r>
            <a:endParaRPr lang="en-US" dirty="0">
              <a:solidFill>
                <a:srgbClr val="FFFFFF"/>
              </a:solidFill>
            </a:endParaRPr>
          </a:p>
        </p:txBody>
      </p:sp>
      <p:sp>
        <p:nvSpPr>
          <p:cNvPr id="16" name="TextBox 15"/>
          <p:cNvSpPr txBox="1"/>
          <p:nvPr/>
        </p:nvSpPr>
        <p:spPr>
          <a:xfrm>
            <a:off x="6007100" y="2188419"/>
            <a:ext cx="1747417" cy="369332"/>
          </a:xfrm>
          <a:prstGeom prst="rect">
            <a:avLst/>
          </a:prstGeom>
          <a:noFill/>
        </p:spPr>
        <p:txBody>
          <a:bodyPr wrap="square" rtlCol="0">
            <a:spAutoFit/>
          </a:bodyPr>
          <a:lstStyle/>
          <a:p>
            <a:r>
              <a:rPr lang="en-US" i="1" dirty="0" smtClean="0">
                <a:solidFill>
                  <a:srgbClr val="FFFFFF"/>
                </a:solidFill>
              </a:rPr>
              <a:t>C. </a:t>
            </a:r>
            <a:r>
              <a:rPr lang="en-US" i="1" dirty="0">
                <a:solidFill>
                  <a:srgbClr val="FFFFFF"/>
                </a:solidFill>
              </a:rPr>
              <a:t>p</a:t>
            </a:r>
            <a:r>
              <a:rPr lang="en-US" i="1" dirty="0" smtClean="0">
                <a:solidFill>
                  <a:srgbClr val="FFFFFF"/>
                </a:solidFill>
              </a:rPr>
              <a:t>erezi</a:t>
            </a:r>
            <a:r>
              <a:rPr lang="en-US" dirty="0" smtClean="0">
                <a:solidFill>
                  <a:srgbClr val="FFFFFF"/>
                </a:solidFill>
              </a:rPr>
              <a:t>, n=95 </a:t>
            </a:r>
            <a:endParaRPr lang="en-US" dirty="0">
              <a:solidFill>
                <a:srgbClr val="FFFFFF"/>
              </a:solidFill>
            </a:endParaRPr>
          </a:p>
        </p:txBody>
      </p:sp>
      <p:sp>
        <p:nvSpPr>
          <p:cNvPr id="3" name="TextBox 2"/>
          <p:cNvSpPr txBox="1"/>
          <p:nvPr/>
        </p:nvSpPr>
        <p:spPr>
          <a:xfrm>
            <a:off x="2984704" y="1033471"/>
            <a:ext cx="339764" cy="369332"/>
          </a:xfrm>
          <a:prstGeom prst="rect">
            <a:avLst/>
          </a:prstGeom>
          <a:noFill/>
        </p:spPr>
        <p:txBody>
          <a:bodyPr wrap="square" rtlCol="0">
            <a:spAutoFit/>
          </a:bodyPr>
          <a:lstStyle/>
          <a:p>
            <a:r>
              <a:rPr lang="en-US" b="1" dirty="0" smtClean="0">
                <a:solidFill>
                  <a:srgbClr val="FF0000"/>
                </a:solidFill>
              </a:rPr>
              <a:t>1</a:t>
            </a:r>
            <a:endParaRPr lang="en-US" b="1" dirty="0">
              <a:solidFill>
                <a:srgbClr val="FF0000"/>
              </a:solidFill>
            </a:endParaRPr>
          </a:p>
        </p:txBody>
      </p:sp>
      <p:sp>
        <p:nvSpPr>
          <p:cNvPr id="18" name="TextBox 17"/>
          <p:cNvSpPr txBox="1"/>
          <p:nvPr/>
        </p:nvSpPr>
        <p:spPr>
          <a:xfrm>
            <a:off x="2190826" y="3686244"/>
            <a:ext cx="339764" cy="369332"/>
          </a:xfrm>
          <a:prstGeom prst="rect">
            <a:avLst/>
          </a:prstGeom>
          <a:noFill/>
        </p:spPr>
        <p:txBody>
          <a:bodyPr wrap="square" rtlCol="0">
            <a:spAutoFit/>
          </a:bodyPr>
          <a:lstStyle/>
          <a:p>
            <a:r>
              <a:rPr lang="en-US" b="1" dirty="0">
                <a:solidFill>
                  <a:srgbClr val="FF0000"/>
                </a:solidFill>
              </a:rPr>
              <a:t>2</a:t>
            </a:r>
          </a:p>
        </p:txBody>
      </p:sp>
      <p:sp>
        <p:nvSpPr>
          <p:cNvPr id="19" name="TextBox 18"/>
          <p:cNvSpPr txBox="1"/>
          <p:nvPr/>
        </p:nvSpPr>
        <p:spPr>
          <a:xfrm>
            <a:off x="1070088" y="4501122"/>
            <a:ext cx="339764" cy="369332"/>
          </a:xfrm>
          <a:prstGeom prst="rect">
            <a:avLst/>
          </a:prstGeom>
          <a:noFill/>
        </p:spPr>
        <p:txBody>
          <a:bodyPr wrap="square" rtlCol="0">
            <a:spAutoFit/>
          </a:bodyPr>
          <a:lstStyle/>
          <a:p>
            <a:r>
              <a:rPr lang="en-US" b="1" dirty="0" smtClean="0">
                <a:solidFill>
                  <a:srgbClr val="FF0000"/>
                </a:solidFill>
              </a:rPr>
              <a:t>3</a:t>
            </a:r>
            <a:endParaRPr lang="en-US" b="1" dirty="0">
              <a:solidFill>
                <a:srgbClr val="FF0000"/>
              </a:solidFill>
            </a:endParaRPr>
          </a:p>
        </p:txBody>
      </p:sp>
      <p:pic>
        <p:nvPicPr>
          <p:cNvPr id="20" name="Picture 24" descr="D:\My Documents\My Pictures\Photos\Marine\schooling fish\Cubera school1.jp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623131" y="2291976"/>
            <a:ext cx="1408115" cy="995432"/>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21" name="Picture 20"/>
          <p:cNvPicPr>
            <a:picLocks noChangeAspect="1"/>
          </p:cNvPicPr>
          <p:nvPr/>
        </p:nvPicPr>
        <p:blipFill>
          <a:blip r:embed="rId9"/>
          <a:stretch>
            <a:fillRect/>
          </a:stretch>
        </p:blipFill>
        <p:spPr>
          <a:xfrm>
            <a:off x="3627940" y="3753455"/>
            <a:ext cx="1403306" cy="1046633"/>
          </a:xfrm>
          <a:prstGeom prst="rect">
            <a:avLst/>
          </a:prstGeom>
          <a:ln>
            <a:noFill/>
          </a:ln>
          <a:effectLst>
            <a:outerShdw blurRad="292100" dist="139700" dir="2700000" algn="tl" rotWithShape="0">
              <a:srgbClr val="333333">
                <a:alpha val="65000"/>
              </a:srgbClr>
            </a:outerShdw>
          </a:effectLst>
        </p:spPr>
      </p:pic>
      <p:cxnSp>
        <p:nvCxnSpPr>
          <p:cNvPr id="22" name="Straight Arrow Connector 21"/>
          <p:cNvCxnSpPr>
            <a:endCxn id="3" idx="2"/>
          </p:cNvCxnSpPr>
          <p:nvPr/>
        </p:nvCxnSpPr>
        <p:spPr>
          <a:xfrm flipH="1">
            <a:off x="3154586" y="1345168"/>
            <a:ext cx="468547" cy="57635"/>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23" name="Straight Arrow Connector 22"/>
          <p:cNvCxnSpPr/>
          <p:nvPr/>
        </p:nvCxnSpPr>
        <p:spPr>
          <a:xfrm flipH="1">
            <a:off x="2398187" y="2853192"/>
            <a:ext cx="1224946" cy="1039963"/>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24" name="Straight Arrow Connector 23"/>
          <p:cNvCxnSpPr/>
          <p:nvPr/>
        </p:nvCxnSpPr>
        <p:spPr>
          <a:xfrm flipH="1">
            <a:off x="1356788" y="4242468"/>
            <a:ext cx="2266345" cy="477311"/>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25" name="TextBox 24"/>
          <p:cNvSpPr txBox="1"/>
          <p:nvPr/>
        </p:nvSpPr>
        <p:spPr>
          <a:xfrm>
            <a:off x="4211412" y="4529280"/>
            <a:ext cx="819834" cy="246221"/>
          </a:xfrm>
          <a:prstGeom prst="rect">
            <a:avLst/>
          </a:prstGeom>
          <a:noFill/>
        </p:spPr>
        <p:txBody>
          <a:bodyPr wrap="square" rtlCol="0">
            <a:spAutoFit/>
          </a:bodyPr>
          <a:lstStyle/>
          <a:p>
            <a:pPr algn="r"/>
            <a:r>
              <a:rPr lang="en-US" sz="1000" dirty="0" smtClean="0">
                <a:solidFill>
                  <a:srgbClr val="FFFFFF"/>
                </a:solidFill>
              </a:rPr>
              <a:t>F.  </a:t>
            </a:r>
            <a:r>
              <a:rPr lang="en-US" sz="1000" dirty="0" err="1">
                <a:solidFill>
                  <a:srgbClr val="FFFFFF"/>
                </a:solidFill>
              </a:rPr>
              <a:t>Charpin</a:t>
            </a:r>
            <a:endParaRPr lang="en-US" sz="1000" dirty="0">
              <a:solidFill>
                <a:srgbClr val="FFFFFF"/>
              </a:solidFill>
            </a:endParaRPr>
          </a:p>
        </p:txBody>
      </p:sp>
      <p:pic>
        <p:nvPicPr>
          <p:cNvPr id="26" name="Picture 4" descr="belize map wi locator and towns no vrs"/>
          <p:cNvPicPr>
            <a:picLocks noChangeAspect="1" noChangeArrowheads="1"/>
          </p:cNvPicPr>
          <p:nvPr/>
        </p:nvPicPr>
        <p:blipFill>
          <a:blip r:embed="rId10" cstate="print"/>
          <a:srcRect/>
          <a:stretch>
            <a:fillRect/>
          </a:stretch>
        </p:blipFill>
        <p:spPr bwMode="auto">
          <a:xfrm>
            <a:off x="137092" y="153314"/>
            <a:ext cx="1342534" cy="1713587"/>
          </a:xfrm>
          <a:prstGeom prst="rect">
            <a:avLst/>
          </a:prstGeom>
          <a:noFill/>
        </p:spPr>
      </p:pic>
      <p:cxnSp>
        <p:nvCxnSpPr>
          <p:cNvPr id="29" name="Straight Arrow Connector 28"/>
          <p:cNvCxnSpPr/>
          <p:nvPr/>
        </p:nvCxnSpPr>
        <p:spPr>
          <a:xfrm>
            <a:off x="1206500" y="920581"/>
            <a:ext cx="381000" cy="424587"/>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41830970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3"/>
          <p:cNvPicPr>
            <a:picLocks noChangeAspect="1" noChangeArrowheads="1"/>
          </p:cNvPicPr>
          <p:nvPr/>
        </p:nvPicPr>
        <p:blipFill>
          <a:blip r:embed="rId3" cstate="print"/>
          <a:srcRect l="36970" r="16817"/>
          <a:stretch>
            <a:fillRect/>
          </a:stretch>
        </p:blipFill>
        <p:spPr bwMode="auto">
          <a:xfrm>
            <a:off x="172724" y="128855"/>
            <a:ext cx="1335751" cy="1985745"/>
          </a:xfrm>
          <a:prstGeom prst="rect">
            <a:avLst/>
          </a:prstGeom>
          <a:noFill/>
          <a:ln>
            <a:noFill/>
          </a:ln>
        </p:spPr>
      </p:pic>
      <p:pic>
        <p:nvPicPr>
          <p:cNvPr id="6" name="Picture 5" descr="Sharks at FSA 18.tiff"/>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419290" y="0"/>
            <a:ext cx="1966009" cy="1981560"/>
          </a:xfrm>
          <a:prstGeom prst="rect">
            <a:avLst/>
          </a:prstGeom>
        </p:spPr>
      </p:pic>
      <p:sp>
        <p:nvSpPr>
          <p:cNvPr id="2" name="Title 1"/>
          <p:cNvSpPr>
            <a:spLocks noGrp="1"/>
          </p:cNvSpPr>
          <p:nvPr>
            <p:ph type="title"/>
          </p:nvPr>
        </p:nvSpPr>
        <p:spPr/>
        <p:txBody>
          <a:bodyPr/>
          <a:lstStyle/>
          <a:p>
            <a:r>
              <a:rPr lang="en-US" dirty="0" err="1" smtClean="0"/>
              <a:t>Sandbore</a:t>
            </a:r>
            <a:r>
              <a:rPr lang="en-US" dirty="0" smtClean="0"/>
              <a:t> FSA </a:t>
            </a:r>
            <a:endParaRPr lang="en-US" dirty="0"/>
          </a:p>
        </p:txBody>
      </p:sp>
      <p:sp>
        <p:nvSpPr>
          <p:cNvPr id="3" name="Content Placeholder 2"/>
          <p:cNvSpPr>
            <a:spLocks noGrp="1"/>
          </p:cNvSpPr>
          <p:nvPr>
            <p:ph idx="1"/>
          </p:nvPr>
        </p:nvSpPr>
        <p:spPr>
          <a:xfrm>
            <a:off x="457200" y="2069008"/>
            <a:ext cx="4033296" cy="2525614"/>
          </a:xfrm>
        </p:spPr>
        <p:txBody>
          <a:bodyPr>
            <a:normAutofit fontScale="77500" lnSpcReduction="20000"/>
          </a:bodyPr>
          <a:lstStyle/>
          <a:p>
            <a:r>
              <a:rPr lang="en-US" sz="2400" dirty="0" smtClean="0"/>
              <a:t>Nassau grouper FSA existence determined through fisheries landings and UVC </a:t>
            </a:r>
          </a:p>
          <a:p>
            <a:r>
              <a:rPr lang="en-US" sz="2400" dirty="0" smtClean="0"/>
              <a:t>December-February </a:t>
            </a:r>
            <a:r>
              <a:rPr lang="en-US" sz="2400" dirty="0"/>
              <a:t>s</a:t>
            </a:r>
            <a:r>
              <a:rPr lang="en-US" sz="2400" dirty="0" smtClean="0"/>
              <a:t>pawning </a:t>
            </a:r>
          </a:p>
          <a:p>
            <a:r>
              <a:rPr lang="en-US" sz="2400" dirty="0" smtClean="0"/>
              <a:t>Very few shark detections: 3096</a:t>
            </a:r>
          </a:p>
          <a:p>
            <a:r>
              <a:rPr lang="en-US" sz="2400" dirty="0" smtClean="0"/>
              <a:t>Mix of male and </a:t>
            </a:r>
            <a:r>
              <a:rPr lang="en-US" sz="2400" dirty="0"/>
              <a:t>f</a:t>
            </a:r>
            <a:r>
              <a:rPr lang="en-US" sz="2400" dirty="0" smtClean="0"/>
              <a:t>emale juvenile sharks</a:t>
            </a:r>
          </a:p>
          <a:p>
            <a:pPr marL="0" indent="0">
              <a:buNone/>
            </a:pPr>
            <a:r>
              <a:rPr lang="en-US" sz="2400" i="1" dirty="0" smtClean="0"/>
              <a:t>Possible strong fishing pressure and removal of larger animals.</a:t>
            </a:r>
          </a:p>
          <a:p>
            <a:pPr marL="0" indent="0">
              <a:buNone/>
            </a:pPr>
            <a:endParaRPr lang="en-US" sz="2400" dirty="0"/>
          </a:p>
        </p:txBody>
      </p:sp>
      <p:graphicFrame>
        <p:nvGraphicFramePr>
          <p:cNvPr id="4" name="Chart 3"/>
          <p:cNvGraphicFramePr>
            <a:graphicFrameLocks/>
          </p:cNvGraphicFramePr>
          <p:nvPr>
            <p:extLst>
              <p:ext uri="{D42A27DB-BD31-4B8C-83A1-F6EECF244321}">
                <p14:modId xmlns:p14="http://schemas.microsoft.com/office/powerpoint/2010/main" val="2372457259"/>
              </p:ext>
            </p:extLst>
          </p:nvPr>
        </p:nvGraphicFramePr>
        <p:xfrm>
          <a:off x="4490496" y="1063229"/>
          <a:ext cx="4490961" cy="2066241"/>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5" name="Chart 4"/>
          <p:cNvGraphicFramePr>
            <a:graphicFrameLocks/>
          </p:cNvGraphicFramePr>
          <p:nvPr>
            <p:extLst>
              <p:ext uri="{D42A27DB-BD31-4B8C-83A1-F6EECF244321}">
                <p14:modId xmlns:p14="http://schemas.microsoft.com/office/powerpoint/2010/main" val="280567107"/>
              </p:ext>
            </p:extLst>
          </p:nvPr>
        </p:nvGraphicFramePr>
        <p:xfrm>
          <a:off x="4671931" y="2857343"/>
          <a:ext cx="4309526" cy="2171779"/>
        </p:xfrm>
        <a:graphic>
          <a:graphicData uri="http://schemas.openxmlformats.org/drawingml/2006/chart">
            <c:chart xmlns:c="http://schemas.openxmlformats.org/drawingml/2006/chart" xmlns:r="http://schemas.openxmlformats.org/officeDocument/2006/relationships" r:id="rId6"/>
          </a:graphicData>
        </a:graphic>
      </p:graphicFrame>
      <p:sp>
        <p:nvSpPr>
          <p:cNvPr id="8" name="Isosceles Triangle 7"/>
          <p:cNvSpPr/>
          <p:nvPr/>
        </p:nvSpPr>
        <p:spPr>
          <a:xfrm>
            <a:off x="1335756" y="253019"/>
            <a:ext cx="188132" cy="129359"/>
          </a:xfrm>
          <a:prstGeom prst="triangle">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0" name="Straight Connector 9"/>
          <p:cNvCxnSpPr/>
          <p:nvPr/>
        </p:nvCxnSpPr>
        <p:spPr>
          <a:xfrm>
            <a:off x="6470650" y="1308100"/>
            <a:ext cx="146050"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a:off x="7175500" y="1295400"/>
            <a:ext cx="146050"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24" name="Straight Connector 23"/>
          <p:cNvCxnSpPr/>
          <p:nvPr/>
        </p:nvCxnSpPr>
        <p:spPr>
          <a:xfrm>
            <a:off x="5715000" y="1301750"/>
            <a:ext cx="146050"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63835810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3"/>
          <p:cNvPicPr>
            <a:picLocks noChangeAspect="1" noChangeArrowheads="1"/>
          </p:cNvPicPr>
          <p:nvPr/>
        </p:nvPicPr>
        <p:blipFill>
          <a:blip r:embed="rId2" cstate="print"/>
          <a:srcRect l="36970" r="16817"/>
          <a:stretch>
            <a:fillRect/>
          </a:stretch>
        </p:blipFill>
        <p:spPr bwMode="auto">
          <a:xfrm>
            <a:off x="172724" y="128855"/>
            <a:ext cx="1335751" cy="1985745"/>
          </a:xfrm>
          <a:prstGeom prst="rect">
            <a:avLst/>
          </a:prstGeom>
          <a:noFill/>
          <a:ln>
            <a:noFill/>
          </a:ln>
        </p:spPr>
      </p:pic>
      <p:pic>
        <p:nvPicPr>
          <p:cNvPr id="5" name="Picture 4" descr="LRA FSA22.tif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87607" y="86945"/>
            <a:ext cx="2753785" cy="2526916"/>
          </a:xfrm>
          <a:prstGeom prst="rect">
            <a:avLst/>
          </a:prstGeom>
        </p:spPr>
      </p:pic>
      <p:sp>
        <p:nvSpPr>
          <p:cNvPr id="2" name="Title 1"/>
          <p:cNvSpPr>
            <a:spLocks noGrp="1"/>
          </p:cNvSpPr>
          <p:nvPr>
            <p:ph type="title"/>
          </p:nvPr>
        </p:nvSpPr>
        <p:spPr/>
        <p:txBody>
          <a:bodyPr/>
          <a:lstStyle/>
          <a:p>
            <a:r>
              <a:rPr lang="en-US" dirty="0" smtClean="0"/>
              <a:t>Half Moon </a:t>
            </a:r>
            <a:r>
              <a:rPr lang="en-US" dirty="0" err="1" smtClean="0"/>
              <a:t>Caye</a:t>
            </a:r>
            <a:r>
              <a:rPr lang="en-US" dirty="0" smtClean="0"/>
              <a:t> FSA</a:t>
            </a:r>
            <a:endParaRPr lang="en-US" dirty="0"/>
          </a:p>
        </p:txBody>
      </p:sp>
      <p:sp>
        <p:nvSpPr>
          <p:cNvPr id="3" name="Content Placeholder 2"/>
          <p:cNvSpPr>
            <a:spLocks noGrp="1"/>
          </p:cNvSpPr>
          <p:nvPr>
            <p:ph idx="1"/>
          </p:nvPr>
        </p:nvSpPr>
        <p:spPr>
          <a:xfrm>
            <a:off x="1088814" y="1350403"/>
            <a:ext cx="3508908" cy="3394472"/>
          </a:xfrm>
        </p:spPr>
        <p:txBody>
          <a:bodyPr>
            <a:normAutofit fontScale="85000" lnSpcReduction="10000"/>
          </a:bodyPr>
          <a:lstStyle/>
          <a:p>
            <a:r>
              <a:rPr lang="en-US" sz="2400" dirty="0" smtClean="0"/>
              <a:t>Multi-species snapper and carangid FSA based on UVC</a:t>
            </a:r>
          </a:p>
          <a:p>
            <a:r>
              <a:rPr lang="en-US" sz="2400" dirty="0" smtClean="0"/>
              <a:t>March-July peak spawning for observed snapper and carangid species</a:t>
            </a:r>
          </a:p>
          <a:p>
            <a:r>
              <a:rPr lang="en-US" sz="2400" dirty="0" smtClean="0"/>
              <a:t>Shark detections: 346,724</a:t>
            </a:r>
          </a:p>
          <a:p>
            <a:r>
              <a:rPr lang="en-US" sz="2400" dirty="0" smtClean="0"/>
              <a:t>3 sharks = &gt;90% of detections; mature females</a:t>
            </a:r>
          </a:p>
          <a:p>
            <a:pPr marL="0" indent="0">
              <a:buNone/>
            </a:pPr>
            <a:r>
              <a:rPr lang="en-US" sz="2400" i="1" dirty="0" smtClean="0"/>
              <a:t>Need additional UVC to assess reasons for visitation Sept-March</a:t>
            </a:r>
            <a:endParaRPr lang="en-US" sz="2400" i="1" dirty="0"/>
          </a:p>
        </p:txBody>
      </p:sp>
      <p:graphicFrame>
        <p:nvGraphicFramePr>
          <p:cNvPr id="4" name="Chart 3"/>
          <p:cNvGraphicFramePr>
            <a:graphicFrameLocks/>
          </p:cNvGraphicFramePr>
          <p:nvPr>
            <p:extLst>
              <p:ext uri="{D42A27DB-BD31-4B8C-83A1-F6EECF244321}">
                <p14:modId xmlns:p14="http://schemas.microsoft.com/office/powerpoint/2010/main" val="155076131"/>
              </p:ext>
            </p:extLst>
          </p:nvPr>
        </p:nvGraphicFramePr>
        <p:xfrm>
          <a:off x="4339027" y="1987428"/>
          <a:ext cx="4629987" cy="2940172"/>
        </p:xfrm>
        <a:graphic>
          <a:graphicData uri="http://schemas.openxmlformats.org/drawingml/2006/chart">
            <c:chart xmlns:c="http://schemas.openxmlformats.org/drawingml/2006/chart" xmlns:r="http://schemas.openxmlformats.org/officeDocument/2006/relationships" r:id="rId4"/>
          </a:graphicData>
        </a:graphic>
      </p:graphicFrame>
      <p:sp>
        <p:nvSpPr>
          <p:cNvPr id="7" name="Isosceles Triangle 6"/>
          <p:cNvSpPr/>
          <p:nvPr/>
        </p:nvSpPr>
        <p:spPr>
          <a:xfrm>
            <a:off x="900682" y="1609122"/>
            <a:ext cx="188132" cy="129359"/>
          </a:xfrm>
          <a:prstGeom prst="triangle">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9" name="Straight Connector 8"/>
          <p:cNvCxnSpPr/>
          <p:nvPr/>
        </p:nvCxnSpPr>
        <p:spPr>
          <a:xfrm>
            <a:off x="6108700" y="2684126"/>
            <a:ext cx="254000"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a:off x="7010400" y="2658726"/>
            <a:ext cx="254000"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a:off x="7810500" y="2658726"/>
            <a:ext cx="254000"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a:off x="8686800" y="2658726"/>
            <a:ext cx="114300"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14" name="Straight Connector 13"/>
          <p:cNvCxnSpPr/>
          <p:nvPr/>
        </p:nvCxnSpPr>
        <p:spPr>
          <a:xfrm>
            <a:off x="5410200" y="2684126"/>
            <a:ext cx="254000"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7083077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descr="Sharks_LRA_FSA7.tif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493000" y="0"/>
            <a:ext cx="1651000" cy="1647616"/>
          </a:xfrm>
          <a:prstGeom prst="rect">
            <a:avLst/>
          </a:prstGeom>
        </p:spPr>
      </p:pic>
      <p:sp>
        <p:nvSpPr>
          <p:cNvPr id="2" name="Title 1"/>
          <p:cNvSpPr>
            <a:spLocks noGrp="1"/>
          </p:cNvSpPr>
          <p:nvPr>
            <p:ph type="title"/>
          </p:nvPr>
        </p:nvSpPr>
        <p:spPr>
          <a:xfrm>
            <a:off x="457200" y="205979"/>
            <a:ext cx="8229600" cy="721121"/>
          </a:xfrm>
        </p:spPr>
        <p:txBody>
          <a:bodyPr>
            <a:normAutofit fontScale="90000"/>
          </a:bodyPr>
          <a:lstStyle/>
          <a:p>
            <a:r>
              <a:rPr lang="en-US" dirty="0" smtClean="0"/>
              <a:t>South Point FSA</a:t>
            </a:r>
            <a:endParaRPr lang="en-US" dirty="0"/>
          </a:p>
        </p:txBody>
      </p:sp>
      <p:graphicFrame>
        <p:nvGraphicFramePr>
          <p:cNvPr id="5" name="Chart 4"/>
          <p:cNvGraphicFramePr>
            <a:graphicFrameLocks/>
          </p:cNvGraphicFramePr>
          <p:nvPr>
            <p:extLst>
              <p:ext uri="{D42A27DB-BD31-4B8C-83A1-F6EECF244321}">
                <p14:modId xmlns:p14="http://schemas.microsoft.com/office/powerpoint/2010/main" val="2292430190"/>
              </p:ext>
            </p:extLst>
          </p:nvPr>
        </p:nvGraphicFramePr>
        <p:xfrm>
          <a:off x="9564448" y="226212"/>
          <a:ext cx="3684077" cy="1086971"/>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6" name="Chart 5"/>
          <p:cNvGraphicFramePr>
            <a:graphicFrameLocks/>
          </p:cNvGraphicFramePr>
          <p:nvPr>
            <p:extLst>
              <p:ext uri="{D42A27DB-BD31-4B8C-83A1-F6EECF244321}">
                <p14:modId xmlns:p14="http://schemas.microsoft.com/office/powerpoint/2010/main" val="415231919"/>
              </p:ext>
            </p:extLst>
          </p:nvPr>
        </p:nvGraphicFramePr>
        <p:xfrm>
          <a:off x="9564448" y="1771225"/>
          <a:ext cx="2562703" cy="1390591"/>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7" name="Chart 6"/>
          <p:cNvGraphicFramePr>
            <a:graphicFrameLocks/>
          </p:cNvGraphicFramePr>
          <p:nvPr>
            <p:extLst>
              <p:ext uri="{D42A27DB-BD31-4B8C-83A1-F6EECF244321}">
                <p14:modId xmlns:p14="http://schemas.microsoft.com/office/powerpoint/2010/main" val="600947540"/>
              </p:ext>
            </p:extLst>
          </p:nvPr>
        </p:nvGraphicFramePr>
        <p:xfrm>
          <a:off x="5207000" y="927099"/>
          <a:ext cx="3937000" cy="2173163"/>
        </p:xfrm>
        <a:graphic>
          <a:graphicData uri="http://schemas.openxmlformats.org/drawingml/2006/chart">
            <c:chart xmlns:c="http://schemas.openxmlformats.org/drawingml/2006/chart" xmlns:r="http://schemas.openxmlformats.org/officeDocument/2006/relationships" r:id="rId6"/>
          </a:graphicData>
        </a:graphic>
      </p:graphicFrame>
      <p:pic>
        <p:nvPicPr>
          <p:cNvPr id="8" name="Picture 3"/>
          <p:cNvPicPr>
            <a:picLocks noChangeAspect="1" noChangeArrowheads="1"/>
          </p:cNvPicPr>
          <p:nvPr/>
        </p:nvPicPr>
        <p:blipFill>
          <a:blip r:embed="rId7" cstate="print"/>
          <a:srcRect l="36970" r="16817"/>
          <a:stretch>
            <a:fillRect/>
          </a:stretch>
        </p:blipFill>
        <p:spPr bwMode="auto">
          <a:xfrm>
            <a:off x="172724" y="128855"/>
            <a:ext cx="1335751" cy="1985745"/>
          </a:xfrm>
          <a:prstGeom prst="rect">
            <a:avLst/>
          </a:prstGeom>
          <a:noFill/>
          <a:ln>
            <a:noFill/>
          </a:ln>
        </p:spPr>
      </p:pic>
      <p:sp>
        <p:nvSpPr>
          <p:cNvPr id="9" name="Isosceles Triangle 8"/>
          <p:cNvSpPr/>
          <p:nvPr/>
        </p:nvSpPr>
        <p:spPr>
          <a:xfrm>
            <a:off x="378546" y="1930077"/>
            <a:ext cx="157307" cy="154247"/>
          </a:xfrm>
          <a:prstGeom prst="triangle">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Content Placeholder 2"/>
          <p:cNvSpPr>
            <a:spLocks noGrp="1"/>
          </p:cNvSpPr>
          <p:nvPr>
            <p:ph idx="1"/>
          </p:nvPr>
        </p:nvSpPr>
        <p:spPr>
          <a:xfrm>
            <a:off x="1041400" y="1371934"/>
            <a:ext cx="3860800" cy="3517566"/>
          </a:xfrm>
        </p:spPr>
        <p:txBody>
          <a:bodyPr>
            <a:normAutofit fontScale="85000" lnSpcReduction="10000"/>
          </a:bodyPr>
          <a:lstStyle/>
          <a:p>
            <a:r>
              <a:rPr lang="en-US" sz="2400" dirty="0" smtClean="0"/>
              <a:t>Tiger grouper FSA based on UVC</a:t>
            </a:r>
          </a:p>
          <a:p>
            <a:r>
              <a:rPr lang="en-US" sz="2400" dirty="0" smtClean="0"/>
              <a:t>Feb-March peak (see </a:t>
            </a:r>
            <a:r>
              <a:rPr lang="en-US" sz="2400" dirty="0" err="1" smtClean="0"/>
              <a:t>Sadovy</a:t>
            </a:r>
            <a:r>
              <a:rPr lang="en-US" sz="2400" dirty="0" smtClean="0"/>
              <a:t> 1994)</a:t>
            </a:r>
          </a:p>
          <a:p>
            <a:r>
              <a:rPr lang="en-US" sz="2400" dirty="0" smtClean="0"/>
              <a:t>Shark detections: 394,995</a:t>
            </a:r>
          </a:p>
          <a:p>
            <a:r>
              <a:rPr lang="en-US" sz="2400" dirty="0" smtClean="0"/>
              <a:t>6 sharks = &gt;85% of detections, dominated by females</a:t>
            </a:r>
          </a:p>
          <a:p>
            <a:r>
              <a:rPr lang="en-US" sz="2400" dirty="0" smtClean="0"/>
              <a:t>High FSA site fidelity: &gt;99% of total Lighthouse detections for 3 sharks at 2 FSAs</a:t>
            </a:r>
          </a:p>
          <a:p>
            <a:pPr marL="0" indent="0">
              <a:buNone/>
            </a:pPr>
            <a:r>
              <a:rPr lang="en-US" sz="2400" i="1" dirty="0" smtClean="0"/>
              <a:t>Site is now targeted by net and </a:t>
            </a:r>
            <a:r>
              <a:rPr lang="en-US" sz="2400" i="1" dirty="0" err="1" smtClean="0"/>
              <a:t>longline</a:t>
            </a:r>
            <a:r>
              <a:rPr lang="en-US" sz="2400" i="1" dirty="0" smtClean="0"/>
              <a:t> fishers</a:t>
            </a:r>
            <a:endParaRPr lang="en-US" sz="2400" i="1" dirty="0"/>
          </a:p>
        </p:txBody>
      </p:sp>
      <p:graphicFrame>
        <p:nvGraphicFramePr>
          <p:cNvPr id="11" name="Chart 10"/>
          <p:cNvGraphicFramePr>
            <a:graphicFrameLocks/>
          </p:cNvGraphicFramePr>
          <p:nvPr>
            <p:extLst>
              <p:ext uri="{D42A27DB-BD31-4B8C-83A1-F6EECF244321}">
                <p14:modId xmlns:p14="http://schemas.microsoft.com/office/powerpoint/2010/main" val="3112690539"/>
              </p:ext>
            </p:extLst>
          </p:nvPr>
        </p:nvGraphicFramePr>
        <p:xfrm>
          <a:off x="5304481" y="2898524"/>
          <a:ext cx="3839519" cy="2156076"/>
        </p:xfrm>
        <a:graphic>
          <a:graphicData uri="http://schemas.openxmlformats.org/drawingml/2006/chart">
            <c:chart xmlns:c="http://schemas.openxmlformats.org/drawingml/2006/chart" xmlns:r="http://schemas.openxmlformats.org/officeDocument/2006/relationships" r:id="rId8"/>
          </a:graphicData>
        </a:graphic>
      </p:graphicFrame>
      <p:sp>
        <p:nvSpPr>
          <p:cNvPr id="12" name="TextBox 11"/>
          <p:cNvSpPr txBox="1"/>
          <p:nvPr/>
        </p:nvSpPr>
        <p:spPr>
          <a:xfrm rot="16200000">
            <a:off x="4495799" y="2487390"/>
            <a:ext cx="1422400" cy="307777"/>
          </a:xfrm>
          <a:prstGeom prst="rect">
            <a:avLst/>
          </a:prstGeom>
          <a:noFill/>
        </p:spPr>
        <p:txBody>
          <a:bodyPr wrap="square" rtlCol="0">
            <a:spAutoFit/>
          </a:bodyPr>
          <a:lstStyle/>
          <a:p>
            <a:r>
              <a:rPr lang="en-US" sz="1400" dirty="0" smtClean="0"/>
              <a:t>Detections</a:t>
            </a:r>
            <a:endParaRPr lang="en-US" sz="1400" dirty="0"/>
          </a:p>
        </p:txBody>
      </p:sp>
      <p:cxnSp>
        <p:nvCxnSpPr>
          <p:cNvPr id="15" name="Straight Connector 14"/>
          <p:cNvCxnSpPr/>
          <p:nvPr/>
        </p:nvCxnSpPr>
        <p:spPr>
          <a:xfrm>
            <a:off x="7905750" y="1882141"/>
            <a:ext cx="162892"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a:off x="7048500" y="1488866"/>
            <a:ext cx="162892"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22" name="Straight Connector 21"/>
          <p:cNvCxnSpPr/>
          <p:nvPr/>
        </p:nvCxnSpPr>
        <p:spPr>
          <a:xfrm>
            <a:off x="6229350" y="1428151"/>
            <a:ext cx="162892"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78143001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587728"/>
          </a:xfrm>
        </p:spPr>
        <p:txBody>
          <a:bodyPr>
            <a:normAutofit fontScale="90000"/>
          </a:bodyPr>
          <a:lstStyle/>
          <a:p>
            <a:r>
              <a:rPr lang="en-US" dirty="0" smtClean="0"/>
              <a:t>Pohnpei, FSM</a:t>
            </a:r>
            <a:endParaRPr lang="en-US" dirty="0"/>
          </a:p>
        </p:txBody>
      </p:sp>
      <p:pic>
        <p:nvPicPr>
          <p:cNvPr id="4" name="Picture 3"/>
          <p:cNvPicPr>
            <a:picLocks noChangeAspect="1"/>
          </p:cNvPicPr>
          <p:nvPr/>
        </p:nvPicPr>
        <p:blipFill>
          <a:blip r:embed="rId3"/>
          <a:stretch>
            <a:fillRect/>
          </a:stretch>
        </p:blipFill>
        <p:spPr>
          <a:xfrm>
            <a:off x="6219261" y="167028"/>
            <a:ext cx="2805033" cy="2140973"/>
          </a:xfrm>
          <a:prstGeom prst="rect">
            <a:avLst/>
          </a:prstGeom>
        </p:spPr>
      </p:pic>
      <p:sp>
        <p:nvSpPr>
          <p:cNvPr id="9" name="Content Placeholder 2"/>
          <p:cNvSpPr>
            <a:spLocks noGrp="1"/>
          </p:cNvSpPr>
          <p:nvPr>
            <p:ph idx="1"/>
          </p:nvPr>
        </p:nvSpPr>
        <p:spPr>
          <a:xfrm>
            <a:off x="2043415" y="1063230"/>
            <a:ext cx="3606800" cy="3610370"/>
          </a:xfrm>
        </p:spPr>
        <p:txBody>
          <a:bodyPr>
            <a:normAutofit fontScale="70000" lnSpcReduction="20000"/>
          </a:bodyPr>
          <a:lstStyle/>
          <a:p>
            <a:r>
              <a:rPr lang="en-US" sz="2400" dirty="0" smtClean="0"/>
              <a:t>Acoustic array with 44 receivers, focused on Kephara and ringing Pohnpei; additional 15 receivers at Ant Atoll (10km distant)</a:t>
            </a:r>
          </a:p>
          <a:p>
            <a:r>
              <a:rPr lang="en-US" sz="2400" dirty="0" smtClean="0"/>
              <a:t>Focus of tagging at 3 </a:t>
            </a:r>
            <a:r>
              <a:rPr lang="en-US" sz="2400" dirty="0"/>
              <a:t>FSA </a:t>
            </a:r>
            <a:r>
              <a:rPr lang="en-US" sz="2400" dirty="0" smtClean="0"/>
              <a:t>located along 500m and inside the marine sanctuary </a:t>
            </a:r>
          </a:p>
          <a:p>
            <a:pPr lvl="1"/>
            <a:r>
              <a:rPr lang="en-US" sz="1900" b="1" dirty="0"/>
              <a:t>Camouflage grouper </a:t>
            </a:r>
            <a:r>
              <a:rPr lang="en-US" sz="1900" i="1" dirty="0"/>
              <a:t>Epinephelus </a:t>
            </a:r>
            <a:r>
              <a:rPr lang="en-US" sz="1900" i="1" dirty="0" err="1"/>
              <a:t>polyphekadion</a:t>
            </a:r>
            <a:endParaRPr lang="en-US" sz="1900" i="1" dirty="0"/>
          </a:p>
          <a:p>
            <a:pPr lvl="1"/>
            <a:r>
              <a:rPr lang="en-US" sz="1800" b="1" dirty="0"/>
              <a:t>Brown-marbled grouper </a:t>
            </a:r>
            <a:r>
              <a:rPr lang="en-US" sz="1800" i="1" dirty="0"/>
              <a:t>E. fuscoguttatus</a:t>
            </a:r>
          </a:p>
          <a:p>
            <a:pPr lvl="1"/>
            <a:r>
              <a:rPr lang="en-US" sz="1800" b="1" dirty="0"/>
              <a:t>Squaretail </a:t>
            </a:r>
            <a:r>
              <a:rPr lang="en-US" sz="1800" b="1" dirty="0" err="1"/>
              <a:t>coralgrouper</a:t>
            </a:r>
            <a:r>
              <a:rPr lang="en-US" sz="1800" b="1" dirty="0"/>
              <a:t> </a:t>
            </a:r>
            <a:r>
              <a:rPr lang="en-US" sz="1800" i="1" dirty="0" err="1"/>
              <a:t>Plectropomus</a:t>
            </a:r>
            <a:r>
              <a:rPr lang="en-US" sz="1800" i="1" dirty="0"/>
              <a:t> </a:t>
            </a:r>
            <a:r>
              <a:rPr lang="en-US" sz="1800" i="1" dirty="0" err="1"/>
              <a:t>areolatus</a:t>
            </a:r>
            <a:endParaRPr lang="en-US" sz="1800" i="1" dirty="0"/>
          </a:p>
          <a:p>
            <a:r>
              <a:rPr lang="en-US" sz="2400" dirty="0" smtClean="0"/>
              <a:t>16 </a:t>
            </a:r>
            <a:r>
              <a:rPr lang="en-US" sz="2400" dirty="0"/>
              <a:t>Grey reef </a:t>
            </a:r>
            <a:r>
              <a:rPr lang="en-US" sz="2400" dirty="0" smtClean="0"/>
              <a:t>tagged </a:t>
            </a:r>
            <a:r>
              <a:rPr lang="en-US" sz="2400" dirty="0"/>
              <a:t>internally with </a:t>
            </a:r>
            <a:r>
              <a:rPr lang="en-US" sz="2400" dirty="0" smtClean="0"/>
              <a:t>5 </a:t>
            </a:r>
            <a:r>
              <a:rPr lang="en-US" sz="2400" dirty="0" err="1" smtClean="0"/>
              <a:t>yr</a:t>
            </a:r>
            <a:r>
              <a:rPr lang="en-US" sz="2400" dirty="0" smtClean="0"/>
              <a:t> V16-6H</a:t>
            </a:r>
            <a:endParaRPr lang="en-US" sz="2400" dirty="0"/>
          </a:p>
          <a:p>
            <a:r>
              <a:rPr lang="en-US" sz="2400" dirty="0"/>
              <a:t>All </a:t>
            </a:r>
            <a:r>
              <a:rPr lang="en-US" sz="2400" dirty="0" smtClean="0"/>
              <a:t>mature females; Mean 152±3.6 cm (Range 147-154 cm TL)</a:t>
            </a:r>
            <a:endParaRPr lang="en-US" sz="2400" dirty="0"/>
          </a:p>
        </p:txBody>
      </p:sp>
      <p:sp>
        <p:nvSpPr>
          <p:cNvPr id="10" name="Rectangle 9"/>
          <p:cNvSpPr/>
          <p:nvPr/>
        </p:nvSpPr>
        <p:spPr>
          <a:xfrm>
            <a:off x="6667286" y="1750146"/>
            <a:ext cx="258696" cy="270479"/>
          </a:xfrm>
          <a:prstGeom prst="rect">
            <a:avLst/>
          </a:prstGeom>
          <a:noFill/>
          <a:ln w="12700" cmpd="sng">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2" name="Picture 11" descr="Poly_02.jpg"/>
          <p:cNvPicPr>
            <a:picLocks noChangeAspect="1"/>
          </p:cNvPicPr>
          <p:nvPr/>
        </p:nvPicPr>
        <p:blipFill rotWithShape="1">
          <a:blip r:embed="rId4">
            <a:extLst>
              <a:ext uri="{28A0092B-C50C-407E-A947-70E740481C1C}">
                <a14:useLocalDpi xmlns:a14="http://schemas.microsoft.com/office/drawing/2010/main" val="0"/>
              </a:ext>
            </a:extLst>
          </a:blip>
          <a:srcRect l="6220" t="26522" r="11290" b="22949"/>
          <a:stretch/>
        </p:blipFill>
        <p:spPr>
          <a:xfrm>
            <a:off x="223418" y="1278291"/>
            <a:ext cx="1819996" cy="924724"/>
          </a:xfrm>
          <a:prstGeom prst="rect">
            <a:avLst/>
          </a:prstGeom>
        </p:spPr>
      </p:pic>
      <p:pic>
        <p:nvPicPr>
          <p:cNvPr id="13" name="Picture 12" descr="IMG_0518.JPG"/>
          <p:cNvPicPr>
            <a:picLocks noChangeAspect="1"/>
          </p:cNvPicPr>
          <p:nvPr/>
        </p:nvPicPr>
        <p:blipFill rotWithShape="1">
          <a:blip r:embed="rId5">
            <a:extLst>
              <a:ext uri="{BEBA8EAE-BF5A-486C-A8C5-ECC9F3942E4B}">
                <a14:imgProps xmlns:a14="http://schemas.microsoft.com/office/drawing/2010/main">
                  <a14:imgLayer r:embed="rId6">
                    <a14:imgEffect>
                      <a14:brightnessContrast bright="-20000" contrast="20000"/>
                    </a14:imgEffect>
                  </a14:imgLayer>
                </a14:imgProps>
              </a:ext>
              <a:ext uri="{28A0092B-C50C-407E-A947-70E740481C1C}">
                <a14:useLocalDpi xmlns:a14="http://schemas.microsoft.com/office/drawing/2010/main" val="0"/>
              </a:ext>
            </a:extLst>
          </a:blip>
          <a:srcRect l="9833" t="25836" r="28549" b="24305"/>
          <a:stretch/>
        </p:blipFill>
        <p:spPr>
          <a:xfrm>
            <a:off x="223419" y="205980"/>
            <a:ext cx="1819996" cy="981774"/>
          </a:xfrm>
          <a:prstGeom prst="rect">
            <a:avLst/>
          </a:prstGeom>
        </p:spPr>
      </p:pic>
      <p:pic>
        <p:nvPicPr>
          <p:cNvPr id="14" name="Picture 13" descr="plectro_areolatus_SCRFA.jpg"/>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23419" y="4021002"/>
            <a:ext cx="1819996" cy="910820"/>
          </a:xfrm>
          <a:prstGeom prst="rect">
            <a:avLst/>
          </a:prstGeom>
        </p:spPr>
      </p:pic>
      <p:pic>
        <p:nvPicPr>
          <p:cNvPr id="15" name="Picture 14" descr="IMG_0081.JPG"/>
          <p:cNvPicPr>
            <a:picLocks noChangeAspect="1"/>
          </p:cNvPicPr>
          <p:nvPr/>
        </p:nvPicPr>
        <p:blipFill rotWithShape="1">
          <a:blip r:embed="rId8">
            <a:extLst>
              <a:ext uri="{28A0092B-C50C-407E-A947-70E740481C1C}">
                <a14:useLocalDpi xmlns:a14="http://schemas.microsoft.com/office/drawing/2010/main" val="0"/>
              </a:ext>
            </a:extLst>
          </a:blip>
          <a:srcRect l="26025" r="10654"/>
          <a:stretch/>
        </p:blipFill>
        <p:spPr>
          <a:xfrm rot="5400000">
            <a:off x="269083" y="2190661"/>
            <a:ext cx="1728667" cy="1819996"/>
          </a:xfrm>
          <a:prstGeom prst="rect">
            <a:avLst/>
          </a:prstGeom>
        </p:spPr>
      </p:pic>
      <p:sp>
        <p:nvSpPr>
          <p:cNvPr id="16" name="TextBox 15"/>
          <p:cNvSpPr txBox="1"/>
          <p:nvPr/>
        </p:nvSpPr>
        <p:spPr>
          <a:xfrm>
            <a:off x="1371600" y="4475236"/>
            <a:ext cx="671814" cy="461665"/>
          </a:xfrm>
          <a:prstGeom prst="rect">
            <a:avLst/>
          </a:prstGeom>
          <a:noFill/>
        </p:spPr>
        <p:txBody>
          <a:bodyPr wrap="square" rtlCol="0">
            <a:spAutoFit/>
          </a:bodyPr>
          <a:lstStyle/>
          <a:p>
            <a:pPr algn="r"/>
            <a:r>
              <a:rPr lang="en-US" sz="1200" dirty="0" smtClean="0"/>
              <a:t/>
            </a:r>
            <a:br>
              <a:rPr lang="en-US" sz="1200" dirty="0" smtClean="0"/>
            </a:br>
            <a:r>
              <a:rPr lang="en-US" sz="1200" dirty="0" smtClean="0"/>
              <a:t>SCRFA</a:t>
            </a:r>
            <a:endParaRPr lang="en-US" sz="1200" dirty="0"/>
          </a:p>
        </p:txBody>
      </p:sp>
      <p:sp>
        <p:nvSpPr>
          <p:cNvPr id="17" name="TextBox 16"/>
          <p:cNvSpPr txBox="1"/>
          <p:nvPr/>
        </p:nvSpPr>
        <p:spPr>
          <a:xfrm>
            <a:off x="825500" y="1774660"/>
            <a:ext cx="1217914" cy="461665"/>
          </a:xfrm>
          <a:prstGeom prst="rect">
            <a:avLst/>
          </a:prstGeom>
          <a:noFill/>
        </p:spPr>
        <p:txBody>
          <a:bodyPr wrap="square" rtlCol="0">
            <a:spAutoFit/>
          </a:bodyPr>
          <a:lstStyle/>
          <a:p>
            <a:pPr algn="r"/>
            <a:r>
              <a:rPr lang="en-US" sz="1200" dirty="0" smtClean="0"/>
              <a:t/>
            </a:r>
            <a:br>
              <a:rPr lang="en-US" sz="1200" dirty="0" smtClean="0"/>
            </a:br>
            <a:r>
              <a:rPr lang="en-US" sz="1200" dirty="0" smtClean="0"/>
              <a:t>E. Joseph</a:t>
            </a:r>
            <a:endParaRPr lang="en-US" sz="1200" dirty="0"/>
          </a:p>
        </p:txBody>
      </p:sp>
      <p:pic>
        <p:nvPicPr>
          <p:cNvPr id="18" name="Picture 17"/>
          <p:cNvPicPr>
            <a:picLocks noChangeAspect="1"/>
          </p:cNvPicPr>
          <p:nvPr/>
        </p:nvPicPr>
        <p:blipFill>
          <a:blip r:embed="rId9"/>
          <a:stretch>
            <a:fillRect/>
          </a:stretch>
        </p:blipFill>
        <p:spPr>
          <a:xfrm>
            <a:off x="5511800" y="2417678"/>
            <a:ext cx="3512494" cy="2519223"/>
          </a:xfrm>
          <a:prstGeom prst="rect">
            <a:avLst/>
          </a:prstGeom>
        </p:spPr>
      </p:pic>
    </p:spTree>
    <p:extLst>
      <p:ext uri="{BB962C8B-B14F-4D97-AF65-F5344CB8AC3E}">
        <p14:creationId xmlns:p14="http://schemas.microsoft.com/office/powerpoint/2010/main" val="299275796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Pohnpei_Ant REceiver detections.tif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85000" y="92007"/>
            <a:ext cx="2159000" cy="1935374"/>
          </a:xfrm>
          <a:prstGeom prst="rect">
            <a:avLst/>
          </a:prstGeom>
        </p:spPr>
      </p:pic>
      <p:sp>
        <p:nvSpPr>
          <p:cNvPr id="2" name="Title 1"/>
          <p:cNvSpPr>
            <a:spLocks noGrp="1"/>
          </p:cNvSpPr>
          <p:nvPr>
            <p:ph type="title"/>
          </p:nvPr>
        </p:nvSpPr>
        <p:spPr/>
        <p:txBody>
          <a:bodyPr>
            <a:normAutofit/>
          </a:bodyPr>
          <a:lstStyle/>
          <a:p>
            <a:r>
              <a:rPr lang="en-US" sz="3600" dirty="0" smtClean="0"/>
              <a:t>Pohnpei Results</a:t>
            </a:r>
            <a:endParaRPr lang="en-US" sz="3600" dirty="0"/>
          </a:p>
        </p:txBody>
      </p:sp>
      <p:sp>
        <p:nvSpPr>
          <p:cNvPr id="3" name="Content Placeholder 2"/>
          <p:cNvSpPr>
            <a:spLocks noGrp="1"/>
          </p:cNvSpPr>
          <p:nvPr>
            <p:ph idx="1"/>
          </p:nvPr>
        </p:nvSpPr>
        <p:spPr>
          <a:xfrm>
            <a:off x="457199" y="1063230"/>
            <a:ext cx="2999912" cy="3531394"/>
          </a:xfrm>
        </p:spPr>
        <p:txBody>
          <a:bodyPr>
            <a:normAutofit fontScale="92500" lnSpcReduction="10000"/>
          </a:bodyPr>
          <a:lstStyle/>
          <a:p>
            <a:r>
              <a:rPr lang="en-US" sz="2400" dirty="0" smtClean="0"/>
              <a:t>All tagged sharks patrol the 3 FSAs but one female dominated the Poly FSA</a:t>
            </a:r>
          </a:p>
          <a:p>
            <a:r>
              <a:rPr lang="en-US" sz="2400" dirty="0" smtClean="0"/>
              <a:t>Sharks moved throughout the island and 2 moved offshore (40km) across deep waters to the Ant Atoll FSA</a:t>
            </a:r>
            <a:endParaRPr lang="en-US" sz="2400" dirty="0"/>
          </a:p>
        </p:txBody>
      </p:sp>
      <p:graphicFrame>
        <p:nvGraphicFramePr>
          <p:cNvPr id="5" name="Chart 4"/>
          <p:cNvGraphicFramePr>
            <a:graphicFrameLocks/>
          </p:cNvGraphicFramePr>
          <p:nvPr>
            <p:extLst>
              <p:ext uri="{D42A27DB-BD31-4B8C-83A1-F6EECF244321}">
                <p14:modId xmlns:p14="http://schemas.microsoft.com/office/powerpoint/2010/main" val="793643071"/>
              </p:ext>
            </p:extLst>
          </p:nvPr>
        </p:nvGraphicFramePr>
        <p:xfrm>
          <a:off x="3457111" y="1963909"/>
          <a:ext cx="5323988" cy="3057582"/>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83642562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Summary</a:t>
            </a:r>
            <a:endParaRPr lang="en-US" dirty="0"/>
          </a:p>
        </p:txBody>
      </p:sp>
      <p:sp>
        <p:nvSpPr>
          <p:cNvPr id="3" name="Content Placeholder 2"/>
          <p:cNvSpPr>
            <a:spLocks noGrp="1"/>
          </p:cNvSpPr>
          <p:nvPr>
            <p:ph idx="1"/>
          </p:nvPr>
        </p:nvSpPr>
        <p:spPr>
          <a:xfrm>
            <a:off x="457200" y="1063230"/>
            <a:ext cx="5232400" cy="3965970"/>
          </a:xfrm>
        </p:spPr>
        <p:txBody>
          <a:bodyPr>
            <a:normAutofit fontScale="55000" lnSpcReduction="20000"/>
          </a:bodyPr>
          <a:lstStyle/>
          <a:p>
            <a:r>
              <a:rPr lang="en-US" dirty="0" smtClean="0"/>
              <a:t>Work is still preliminary but some emerging patterns: </a:t>
            </a:r>
          </a:p>
          <a:p>
            <a:pPr lvl="1"/>
            <a:r>
              <a:rPr lang="en-US" dirty="0" smtClean="0"/>
              <a:t>FSAs are important to a portion of the reef shark </a:t>
            </a:r>
            <a:r>
              <a:rPr lang="en-US" dirty="0"/>
              <a:t>population, </a:t>
            </a:r>
            <a:r>
              <a:rPr lang="en-US" dirty="0" smtClean="0"/>
              <a:t>often </a:t>
            </a:r>
            <a:r>
              <a:rPr lang="en-US" dirty="0"/>
              <a:t>mature </a:t>
            </a:r>
            <a:r>
              <a:rPr lang="en-US" dirty="0" smtClean="0"/>
              <a:t>females that dominate the site.</a:t>
            </a:r>
          </a:p>
          <a:p>
            <a:pPr lvl="1"/>
            <a:r>
              <a:rPr lang="en-US" dirty="0" smtClean="0"/>
              <a:t>Tagged RAS demonstrate strong site fidelity and as a source of predictable provisioning especially for gravid females</a:t>
            </a:r>
          </a:p>
          <a:p>
            <a:r>
              <a:rPr lang="en-US" dirty="0" smtClean="0"/>
              <a:t>Predictability of sharks and FSA make them key fisheries targets </a:t>
            </a:r>
            <a:r>
              <a:rPr lang="en-US" i="1" dirty="0" smtClean="0"/>
              <a:t>but</a:t>
            </a:r>
            <a:r>
              <a:rPr lang="en-US" dirty="0" smtClean="0"/>
              <a:t> also provide cost-effective means of managing </a:t>
            </a:r>
            <a:r>
              <a:rPr lang="en-US" dirty="0"/>
              <a:t>vulnerable source </a:t>
            </a:r>
            <a:r>
              <a:rPr lang="en-US" dirty="0" smtClean="0"/>
              <a:t>populations and in select cases can provide an economic alternative to fisheries</a:t>
            </a:r>
          </a:p>
          <a:p>
            <a:r>
              <a:rPr lang="en-US" dirty="0" smtClean="0"/>
              <a:t>Continued support for the creation and enforcement of seasonal closures and MPAs that encompass FSA sites are key management strategies that will benefit RAS and FSA.</a:t>
            </a:r>
          </a:p>
          <a:p>
            <a:endParaRPr lang="en-US" dirty="0"/>
          </a:p>
        </p:txBody>
      </p:sp>
      <p:pic>
        <p:nvPicPr>
          <p:cNvPr id="5" name="Picture 4" descr="BullShark.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45201" y="2914530"/>
            <a:ext cx="2908300" cy="1926314"/>
          </a:xfrm>
          <a:prstGeom prst="rect">
            <a:avLst/>
          </a:prstGeom>
          <a:ln>
            <a:noFill/>
          </a:ln>
          <a:effectLst>
            <a:outerShdw blurRad="292100" dist="139700" dir="2700000" algn="tl" rotWithShape="0">
              <a:srgbClr val="333333">
                <a:alpha val="65000"/>
              </a:srgbClr>
            </a:outerShdw>
          </a:effectLst>
        </p:spPr>
      </p:pic>
      <p:sp>
        <p:nvSpPr>
          <p:cNvPr id="6" name="TextBox 5"/>
          <p:cNvSpPr txBox="1"/>
          <p:nvPr/>
        </p:nvSpPr>
        <p:spPr>
          <a:xfrm>
            <a:off x="7620001" y="4594623"/>
            <a:ext cx="1333500" cy="246221"/>
          </a:xfrm>
          <a:prstGeom prst="rect">
            <a:avLst/>
          </a:prstGeom>
          <a:noFill/>
        </p:spPr>
        <p:txBody>
          <a:bodyPr wrap="square" rtlCol="0">
            <a:spAutoFit/>
          </a:bodyPr>
          <a:lstStyle/>
          <a:p>
            <a:pPr algn="r"/>
            <a:r>
              <a:rPr lang="en-US" sz="1000" dirty="0" smtClean="0">
                <a:solidFill>
                  <a:srgbClr val="FFFFFF"/>
                </a:solidFill>
              </a:rPr>
              <a:t>S. </a:t>
            </a:r>
            <a:r>
              <a:rPr lang="en-US" sz="1000" dirty="0" err="1" smtClean="0">
                <a:solidFill>
                  <a:srgbClr val="FFFFFF"/>
                </a:solidFill>
              </a:rPr>
              <a:t>Heinrichs</a:t>
            </a:r>
            <a:endParaRPr lang="en-US" sz="1000" dirty="0">
              <a:solidFill>
                <a:srgbClr val="FFFFFF"/>
              </a:solidFill>
            </a:endParaRPr>
          </a:p>
        </p:txBody>
      </p:sp>
      <p:pic>
        <p:nvPicPr>
          <p:cNvPr id="7" name="Picture 6" descr="DCastellanos_MSspawning_31May2010.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45201" y="636278"/>
            <a:ext cx="2908300" cy="2170422"/>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29674344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descr="IMG_1160.jpg"/>
          <p:cNvPicPr>
            <a:picLocks noChangeAspect="1"/>
          </p:cNvPicPr>
          <p:nvPr/>
        </p:nvPicPr>
        <p:blipFill>
          <a:blip r:embed="rId3" cstate="print">
            <a:lum bright="-10000" contrast="20000"/>
          </a:blip>
          <a:srcRect l="5056" t="5556" r="11667" b="7778"/>
          <a:stretch>
            <a:fillRect/>
          </a:stretch>
        </p:blipFill>
        <p:spPr>
          <a:xfrm>
            <a:off x="0" y="-1992180"/>
            <a:ext cx="9319845" cy="7447928"/>
          </a:xfrm>
          <a:prstGeom prst="rect">
            <a:avLst/>
          </a:prstGeom>
        </p:spPr>
      </p:pic>
      <p:sp>
        <p:nvSpPr>
          <p:cNvPr id="193540" name="Rectangle 4"/>
          <p:cNvSpPr>
            <a:spLocks noGrp="1" noChangeArrowheads="1"/>
          </p:cNvSpPr>
          <p:nvPr>
            <p:ph type="subTitle" idx="1"/>
          </p:nvPr>
        </p:nvSpPr>
        <p:spPr>
          <a:xfrm>
            <a:off x="304800" y="2356077"/>
            <a:ext cx="4343400" cy="2088924"/>
          </a:xfrm>
        </p:spPr>
        <p:txBody>
          <a:bodyPr>
            <a:normAutofit fontScale="92500"/>
          </a:bodyPr>
          <a:lstStyle/>
          <a:p>
            <a:pPr algn="l">
              <a:lnSpc>
                <a:spcPct val="80000"/>
              </a:lnSpc>
            </a:pPr>
            <a:r>
              <a:rPr lang="en-GB" sz="1800" b="1" dirty="0" smtClean="0">
                <a:solidFill>
                  <a:srgbClr val="FFFFFF"/>
                </a:solidFill>
              </a:rPr>
              <a:t>Partners </a:t>
            </a:r>
          </a:p>
          <a:p>
            <a:pPr marL="285750" indent="-285750" algn="l">
              <a:lnSpc>
                <a:spcPct val="80000"/>
              </a:lnSpc>
              <a:buFont typeface="Arial" pitchFamily="34" charset="0"/>
              <a:buChar char="•"/>
            </a:pPr>
            <a:r>
              <a:rPr lang="en-GB" sz="1500" dirty="0" smtClean="0">
                <a:solidFill>
                  <a:srgbClr val="FFFFFF"/>
                </a:solidFill>
              </a:rPr>
              <a:t>Belize </a:t>
            </a:r>
            <a:r>
              <a:rPr lang="en-GB" sz="1500" dirty="0">
                <a:solidFill>
                  <a:srgbClr val="FFFFFF"/>
                </a:solidFill>
              </a:rPr>
              <a:t>Fisheries </a:t>
            </a:r>
            <a:r>
              <a:rPr lang="en-GB" sz="1500" dirty="0" smtClean="0">
                <a:solidFill>
                  <a:srgbClr val="FFFFFF"/>
                </a:solidFill>
              </a:rPr>
              <a:t>Department</a:t>
            </a:r>
          </a:p>
          <a:p>
            <a:pPr marL="285750" indent="-285750" algn="l">
              <a:lnSpc>
                <a:spcPct val="80000"/>
              </a:lnSpc>
              <a:buFont typeface="Arial" pitchFamily="34" charset="0"/>
              <a:buChar char="•"/>
            </a:pPr>
            <a:r>
              <a:rPr lang="en-GB" sz="1500" dirty="0" smtClean="0">
                <a:solidFill>
                  <a:srgbClr val="FFFFFF"/>
                </a:solidFill>
              </a:rPr>
              <a:t> Belize Forestry Department</a:t>
            </a:r>
          </a:p>
          <a:p>
            <a:pPr marL="285750" indent="-285750" algn="l">
              <a:lnSpc>
                <a:spcPct val="80000"/>
              </a:lnSpc>
              <a:buFont typeface="Arial" pitchFamily="34" charset="0"/>
              <a:buChar char="•"/>
            </a:pPr>
            <a:r>
              <a:rPr lang="en-GB" sz="1500" dirty="0" smtClean="0">
                <a:solidFill>
                  <a:srgbClr val="FFFFFF"/>
                </a:solidFill>
              </a:rPr>
              <a:t> Belize Audubon Society</a:t>
            </a:r>
          </a:p>
          <a:p>
            <a:pPr marL="285750" indent="-285750" algn="l">
              <a:lnSpc>
                <a:spcPct val="80000"/>
              </a:lnSpc>
              <a:buFont typeface="Arial" pitchFamily="34" charset="0"/>
              <a:buChar char="•"/>
            </a:pPr>
            <a:r>
              <a:rPr lang="en-GB" sz="1500" dirty="0" smtClean="0">
                <a:solidFill>
                  <a:srgbClr val="FFFFFF"/>
                </a:solidFill>
              </a:rPr>
              <a:t> Southern Environmental Association</a:t>
            </a:r>
            <a:endParaRPr lang="en-GB" sz="1500" dirty="0">
              <a:solidFill>
                <a:srgbClr val="FFFFFF"/>
              </a:solidFill>
            </a:endParaRPr>
          </a:p>
          <a:p>
            <a:pPr marL="285750" indent="-285750" algn="l">
              <a:lnSpc>
                <a:spcPct val="80000"/>
              </a:lnSpc>
              <a:buFont typeface="Arial" pitchFamily="34" charset="0"/>
              <a:buChar char="•"/>
            </a:pPr>
            <a:r>
              <a:rPr lang="es-ES" sz="1500" dirty="0" smtClean="0">
                <a:solidFill>
                  <a:srgbClr val="FFFFFF"/>
                </a:solidFill>
              </a:rPr>
              <a:t> </a:t>
            </a:r>
            <a:r>
              <a:rPr lang="es-ES" sz="1500" dirty="0" err="1" smtClean="0">
                <a:solidFill>
                  <a:srgbClr val="FFFFFF"/>
                </a:solidFill>
              </a:rPr>
              <a:t>Fishers</a:t>
            </a:r>
            <a:r>
              <a:rPr lang="es-ES" sz="1500" dirty="0" smtClean="0">
                <a:solidFill>
                  <a:srgbClr val="FFFFFF"/>
                </a:solidFill>
              </a:rPr>
              <a:t> </a:t>
            </a:r>
            <a:r>
              <a:rPr lang="es-ES" sz="1500" dirty="0">
                <a:solidFill>
                  <a:srgbClr val="FFFFFF"/>
                </a:solidFill>
              </a:rPr>
              <a:t>&amp; guides </a:t>
            </a:r>
            <a:r>
              <a:rPr lang="es-ES" sz="1500" dirty="0" err="1" smtClean="0">
                <a:solidFill>
                  <a:srgbClr val="FFFFFF"/>
                </a:solidFill>
              </a:rPr>
              <a:t>from</a:t>
            </a:r>
            <a:r>
              <a:rPr lang="es-ES" sz="1500" dirty="0" smtClean="0">
                <a:solidFill>
                  <a:srgbClr val="FFFFFF"/>
                </a:solidFill>
              </a:rPr>
              <a:t> S. </a:t>
            </a:r>
            <a:r>
              <a:rPr lang="es-ES" sz="1500" dirty="0" err="1" smtClean="0">
                <a:solidFill>
                  <a:srgbClr val="FFFFFF"/>
                </a:solidFill>
              </a:rPr>
              <a:t>Belize</a:t>
            </a:r>
            <a:endParaRPr lang="es-ES" sz="1500" dirty="0" smtClean="0">
              <a:solidFill>
                <a:srgbClr val="FFFFFF"/>
              </a:solidFill>
            </a:endParaRPr>
          </a:p>
          <a:p>
            <a:pPr marL="285750" indent="-285750" algn="l">
              <a:lnSpc>
                <a:spcPct val="80000"/>
              </a:lnSpc>
              <a:buFont typeface="Arial" pitchFamily="34" charset="0"/>
              <a:buChar char="•"/>
            </a:pPr>
            <a:r>
              <a:rPr lang="nl-NL" sz="1500" dirty="0" smtClean="0">
                <a:solidFill>
                  <a:srgbClr val="FFFFFF"/>
                </a:solidFill>
              </a:rPr>
              <a:t> Pohnpei </a:t>
            </a:r>
            <a:r>
              <a:rPr lang="nl-NL" sz="1500" dirty="0" smtClean="0">
                <a:solidFill>
                  <a:srgbClr val="FFFFFF"/>
                </a:solidFill>
              </a:rPr>
              <a:t>Department of Lands and Natural Resources</a:t>
            </a:r>
          </a:p>
          <a:p>
            <a:pPr marL="285750" indent="-285750" algn="l">
              <a:lnSpc>
                <a:spcPct val="80000"/>
              </a:lnSpc>
              <a:buFont typeface="Arial" pitchFamily="34" charset="0"/>
              <a:buChar char="•"/>
            </a:pPr>
            <a:r>
              <a:rPr lang="en-GB" sz="1500" dirty="0" smtClean="0">
                <a:solidFill>
                  <a:srgbClr val="FFFFFF"/>
                </a:solidFill>
              </a:rPr>
              <a:t> Julie </a:t>
            </a:r>
            <a:r>
              <a:rPr lang="en-GB" sz="1500" dirty="0" smtClean="0">
                <a:solidFill>
                  <a:srgbClr val="FFFFFF"/>
                </a:solidFill>
              </a:rPr>
              <a:t>Robinson, The N</a:t>
            </a:r>
            <a:r>
              <a:rPr lang="en-US" sz="1500" dirty="0" smtClean="0">
                <a:solidFill>
                  <a:srgbClr val="FFFFFF"/>
                </a:solidFill>
              </a:rPr>
              <a:t>a</a:t>
            </a:r>
            <a:r>
              <a:rPr lang="en-GB" sz="1500" dirty="0" err="1" smtClean="0">
                <a:solidFill>
                  <a:srgbClr val="FFFFFF"/>
                </a:solidFill>
              </a:rPr>
              <a:t>ture</a:t>
            </a:r>
            <a:r>
              <a:rPr lang="en-GB" sz="1500" dirty="0" smtClean="0">
                <a:solidFill>
                  <a:srgbClr val="FFFFFF"/>
                </a:solidFill>
              </a:rPr>
              <a:t> Conservancy</a:t>
            </a:r>
          </a:p>
          <a:p>
            <a:pPr marL="285750" indent="-285750" algn="l">
              <a:lnSpc>
                <a:spcPct val="80000"/>
              </a:lnSpc>
              <a:buFont typeface="Arial" pitchFamily="34" charset="0"/>
              <a:buChar char="•"/>
            </a:pPr>
            <a:r>
              <a:rPr lang="en-GB" sz="1500" dirty="0" smtClean="0">
                <a:solidFill>
                  <a:srgbClr val="FFFFFF"/>
                </a:solidFill>
              </a:rPr>
              <a:t> </a:t>
            </a:r>
            <a:r>
              <a:rPr lang="en-GB" sz="1500" dirty="0" err="1" smtClean="0">
                <a:solidFill>
                  <a:srgbClr val="FFFFFF"/>
                </a:solidFill>
              </a:rPr>
              <a:t>Dr.</a:t>
            </a:r>
            <a:r>
              <a:rPr lang="en-GB" sz="1500" dirty="0" smtClean="0">
                <a:solidFill>
                  <a:srgbClr val="FFFFFF"/>
                </a:solidFill>
              </a:rPr>
              <a:t> Matt Witt, University of Exeter</a:t>
            </a:r>
          </a:p>
          <a:p>
            <a:pPr algn="l">
              <a:lnSpc>
                <a:spcPct val="80000"/>
              </a:lnSpc>
              <a:buFontTx/>
              <a:buChar char="•"/>
            </a:pPr>
            <a:endParaRPr lang="en-GB" sz="1800" dirty="0" smtClean="0">
              <a:solidFill>
                <a:srgbClr val="FFFFFF"/>
              </a:solidFill>
            </a:endParaRPr>
          </a:p>
          <a:p>
            <a:pPr algn="l">
              <a:lnSpc>
                <a:spcPct val="80000"/>
              </a:lnSpc>
              <a:buFontTx/>
              <a:buChar char="•"/>
            </a:pPr>
            <a:endParaRPr lang="en-GB" sz="1800" dirty="0">
              <a:solidFill>
                <a:srgbClr val="FFFFFF"/>
              </a:solidFill>
            </a:endParaRPr>
          </a:p>
          <a:p>
            <a:pPr algn="l">
              <a:lnSpc>
                <a:spcPct val="80000"/>
              </a:lnSpc>
              <a:buFontTx/>
              <a:buChar char="•"/>
            </a:pPr>
            <a:endParaRPr lang="en-GB" sz="2400" dirty="0">
              <a:solidFill>
                <a:srgbClr val="000000"/>
              </a:solidFill>
            </a:endParaRPr>
          </a:p>
        </p:txBody>
      </p:sp>
      <p:sp>
        <p:nvSpPr>
          <p:cNvPr id="193541" name="Rectangle 5"/>
          <p:cNvSpPr>
            <a:spLocks noChangeArrowheads="1"/>
          </p:cNvSpPr>
          <p:nvPr/>
        </p:nvSpPr>
        <p:spPr bwMode="auto">
          <a:xfrm>
            <a:off x="838200" y="0"/>
            <a:ext cx="7772400" cy="8001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nchor="ctr"/>
          <a:lstStyle/>
          <a:p>
            <a:pPr algn="ctr" eaLnBrk="1" hangingPunct="1"/>
            <a:r>
              <a:rPr lang="en-US" sz="4400" i="1" dirty="0" smtClean="0">
                <a:solidFill>
                  <a:srgbClr val="FFFFFF"/>
                </a:solidFill>
                <a:latin typeface="Bangla MN"/>
                <a:cs typeface="Bangla MN"/>
              </a:rPr>
              <a:t>Thank you!</a:t>
            </a:r>
            <a:endParaRPr lang="en-GB" sz="4400" i="1" dirty="0">
              <a:solidFill>
                <a:schemeClr val="tx2"/>
              </a:solidFill>
              <a:latin typeface="Bangla MN"/>
              <a:cs typeface="Bangla MN"/>
            </a:endParaRPr>
          </a:p>
        </p:txBody>
      </p:sp>
      <p:sp>
        <p:nvSpPr>
          <p:cNvPr id="2" name="TextBox 1"/>
          <p:cNvSpPr txBox="1"/>
          <p:nvPr/>
        </p:nvSpPr>
        <p:spPr>
          <a:xfrm>
            <a:off x="2882900" y="4596369"/>
            <a:ext cx="3530600" cy="369332"/>
          </a:xfrm>
          <a:prstGeom prst="rect">
            <a:avLst/>
          </a:prstGeom>
          <a:noFill/>
        </p:spPr>
        <p:txBody>
          <a:bodyPr wrap="square" rtlCol="0">
            <a:spAutoFit/>
          </a:bodyPr>
          <a:lstStyle/>
          <a:p>
            <a:r>
              <a:rPr lang="en-US" dirty="0" smtClean="0"/>
              <a:t>Contact: </a:t>
            </a:r>
            <a:r>
              <a:rPr lang="en-US" dirty="0" err="1" smtClean="0"/>
              <a:t>rgraham@wcs.org</a:t>
            </a:r>
            <a:endParaRPr lang="en-US" dirty="0"/>
          </a:p>
        </p:txBody>
      </p:sp>
      <p:sp>
        <p:nvSpPr>
          <p:cNvPr id="3" name="TextBox 2"/>
          <p:cNvSpPr txBox="1"/>
          <p:nvPr/>
        </p:nvSpPr>
        <p:spPr>
          <a:xfrm>
            <a:off x="5016500" y="2378529"/>
            <a:ext cx="4127500" cy="3416320"/>
          </a:xfrm>
          <a:prstGeom prst="rect">
            <a:avLst/>
          </a:prstGeom>
        </p:spPr>
        <p:txBody>
          <a:bodyPr vert="horz" lIns="91440" tIns="45720" rIns="91440" bIns="45720" rtlCol="0">
            <a:normAutofit/>
          </a:bodyPr>
          <a:lstStyle>
            <a:lvl1pPr indent="0">
              <a:lnSpc>
                <a:spcPct val="80000"/>
              </a:lnSpc>
              <a:spcBef>
                <a:spcPct val="20000"/>
              </a:spcBef>
              <a:buFont typeface="Arial"/>
              <a:buNone/>
              <a:defRPr b="1">
                <a:solidFill>
                  <a:srgbClr val="FFFFFF"/>
                </a:solidFill>
              </a:defRPr>
            </a:lvl1pPr>
            <a:lvl2pPr indent="0" algn="ctr">
              <a:spcBef>
                <a:spcPct val="20000"/>
              </a:spcBef>
              <a:buFont typeface="Arial"/>
              <a:buNone/>
              <a:defRPr sz="2800">
                <a:solidFill>
                  <a:schemeClr val="tx1">
                    <a:tint val="75000"/>
                  </a:schemeClr>
                </a:solidFill>
              </a:defRPr>
            </a:lvl2pPr>
            <a:lvl3pPr indent="0" algn="ctr">
              <a:spcBef>
                <a:spcPct val="20000"/>
              </a:spcBef>
              <a:buFont typeface="Arial"/>
              <a:buNone/>
              <a:defRPr sz="2400">
                <a:solidFill>
                  <a:schemeClr val="tx1">
                    <a:tint val="75000"/>
                  </a:schemeClr>
                </a:solidFill>
              </a:defRPr>
            </a:lvl3pPr>
            <a:lvl4pPr indent="0" algn="ctr">
              <a:spcBef>
                <a:spcPct val="20000"/>
              </a:spcBef>
              <a:buFont typeface="Arial"/>
              <a:buNone/>
              <a:defRPr sz="2000">
                <a:solidFill>
                  <a:schemeClr val="tx1">
                    <a:tint val="75000"/>
                  </a:schemeClr>
                </a:solidFill>
              </a:defRPr>
            </a:lvl4pPr>
            <a:lvl5pPr indent="0" algn="ctr">
              <a:spcBef>
                <a:spcPct val="20000"/>
              </a:spcBef>
              <a:buFont typeface="Arial"/>
              <a:buNone/>
              <a:defRPr sz="2000">
                <a:solidFill>
                  <a:schemeClr val="tx1">
                    <a:tint val="75000"/>
                  </a:schemeClr>
                </a:solidFill>
              </a:defRPr>
            </a:lvl5pPr>
            <a:lvl6pPr indent="0" algn="ctr">
              <a:spcBef>
                <a:spcPct val="20000"/>
              </a:spcBef>
              <a:buFont typeface="Arial"/>
              <a:buNone/>
              <a:defRPr sz="2000">
                <a:solidFill>
                  <a:schemeClr val="tx1">
                    <a:tint val="75000"/>
                  </a:schemeClr>
                </a:solidFill>
              </a:defRPr>
            </a:lvl6pPr>
            <a:lvl7pPr indent="0" algn="ctr">
              <a:spcBef>
                <a:spcPct val="20000"/>
              </a:spcBef>
              <a:buFont typeface="Arial"/>
              <a:buNone/>
              <a:defRPr sz="2000">
                <a:solidFill>
                  <a:schemeClr val="tx1">
                    <a:tint val="75000"/>
                  </a:schemeClr>
                </a:solidFill>
              </a:defRPr>
            </a:lvl7pPr>
            <a:lvl8pPr indent="0" algn="ctr">
              <a:spcBef>
                <a:spcPct val="20000"/>
              </a:spcBef>
              <a:buFont typeface="Arial"/>
              <a:buNone/>
              <a:defRPr sz="2000">
                <a:solidFill>
                  <a:schemeClr val="tx1">
                    <a:tint val="75000"/>
                  </a:schemeClr>
                </a:solidFill>
              </a:defRPr>
            </a:lvl8pPr>
            <a:lvl9pPr indent="0" algn="ctr">
              <a:spcBef>
                <a:spcPct val="20000"/>
              </a:spcBef>
              <a:buFont typeface="Arial"/>
              <a:buNone/>
              <a:defRPr sz="2000">
                <a:solidFill>
                  <a:schemeClr val="tx1">
                    <a:tint val="75000"/>
                  </a:schemeClr>
                </a:solidFill>
              </a:defRPr>
            </a:lvl9pPr>
          </a:lstStyle>
          <a:p>
            <a:r>
              <a:rPr lang="en-US" dirty="0"/>
              <a:t>Funding</a:t>
            </a:r>
          </a:p>
          <a:p>
            <a:pPr marL="285750" indent="-285750">
              <a:buFont typeface="Arial" pitchFamily="34" charset="0"/>
              <a:buChar char="•"/>
            </a:pPr>
            <a:r>
              <a:rPr lang="en-GB" sz="1400" b="0" dirty="0"/>
              <a:t>The Summit Foundation</a:t>
            </a:r>
          </a:p>
          <a:p>
            <a:pPr marL="285750" indent="-285750">
              <a:buFont typeface="Arial" pitchFamily="34" charset="0"/>
              <a:buChar char="•"/>
            </a:pPr>
            <a:r>
              <a:rPr lang="en-GB" sz="1400" b="0" dirty="0"/>
              <a:t> B</a:t>
            </a:r>
            <a:r>
              <a:rPr lang="en-US" sz="1400" b="0" dirty="0"/>
              <a:t>e</a:t>
            </a:r>
            <a:r>
              <a:rPr lang="en-GB" sz="1400" b="0" dirty="0" err="1"/>
              <a:t>lize</a:t>
            </a:r>
            <a:r>
              <a:rPr lang="en-GB" sz="1400" b="0" dirty="0"/>
              <a:t> Diving S</a:t>
            </a:r>
            <a:r>
              <a:rPr lang="en-US" sz="1400" b="0" dirty="0"/>
              <a:t>e</a:t>
            </a:r>
            <a:r>
              <a:rPr lang="en-GB" sz="1400" b="0" dirty="0" err="1"/>
              <a:t>rvices</a:t>
            </a:r>
            <a:r>
              <a:rPr lang="en-GB" sz="1400" b="0" dirty="0"/>
              <a:t> Fund</a:t>
            </a:r>
          </a:p>
          <a:p>
            <a:pPr marL="285750" indent="-285750">
              <a:buFont typeface="Arial" pitchFamily="34" charset="0"/>
              <a:buChar char="•"/>
            </a:pPr>
            <a:r>
              <a:rPr lang="en-GB" sz="1400" b="0" dirty="0"/>
              <a:t> </a:t>
            </a:r>
            <a:r>
              <a:rPr lang="en-GB" sz="1400" b="0" dirty="0" smtClean="0"/>
              <a:t>UFL </a:t>
            </a:r>
            <a:r>
              <a:rPr lang="en-GB" sz="1400" b="0" dirty="0"/>
              <a:t>Program for Shark Research</a:t>
            </a:r>
          </a:p>
          <a:p>
            <a:pPr marL="285750" indent="-285750">
              <a:buFont typeface="Arial" pitchFamily="34" charset="0"/>
              <a:buChar char="•"/>
            </a:pPr>
            <a:r>
              <a:rPr lang="en-GB" sz="1400" b="0" dirty="0"/>
              <a:t> UK Darwin Initiative</a:t>
            </a:r>
          </a:p>
          <a:p>
            <a:pPr marL="285750" indent="-285750">
              <a:buFont typeface="Arial" pitchFamily="34" charset="0"/>
              <a:buChar char="•"/>
            </a:pPr>
            <a:r>
              <a:rPr lang="nl-NL" sz="1400" b="0" dirty="0"/>
              <a:t> Pohnpei </a:t>
            </a:r>
            <a:r>
              <a:rPr lang="nl-NL" sz="1400" b="0" dirty="0" err="1"/>
              <a:t>Department</a:t>
            </a:r>
            <a:r>
              <a:rPr lang="nl-NL" sz="1400" b="0" dirty="0"/>
              <a:t> of </a:t>
            </a:r>
            <a:r>
              <a:rPr lang="nl-NL" sz="1400" b="0" dirty="0" err="1"/>
              <a:t>Lands</a:t>
            </a:r>
            <a:r>
              <a:rPr lang="nl-NL" sz="1400" b="0" dirty="0"/>
              <a:t> </a:t>
            </a:r>
            <a:r>
              <a:rPr lang="nl-NL" sz="1400" b="0" dirty="0" err="1"/>
              <a:t>and</a:t>
            </a:r>
            <a:r>
              <a:rPr lang="nl-NL" sz="1400" b="0" dirty="0"/>
              <a:t> Natural Resources</a:t>
            </a:r>
          </a:p>
          <a:p>
            <a:pPr marL="285750" indent="-285750">
              <a:buFont typeface="Arial" pitchFamily="34" charset="0"/>
              <a:buChar char="•"/>
            </a:pPr>
            <a:r>
              <a:rPr lang="nl-NL" sz="1400" b="0" dirty="0"/>
              <a:t> </a:t>
            </a:r>
            <a:r>
              <a:rPr lang="nl-NL" sz="1400" b="0" dirty="0" err="1"/>
              <a:t>Saltenstal</a:t>
            </a:r>
            <a:r>
              <a:rPr lang="nl-NL" sz="1400" b="0" dirty="0"/>
              <a:t>-Kennedy Grant</a:t>
            </a:r>
          </a:p>
          <a:p>
            <a:pPr marL="285750" indent="-285750">
              <a:buFont typeface="Arial" pitchFamily="34" charset="0"/>
              <a:buChar char="•"/>
            </a:pPr>
            <a:r>
              <a:rPr lang="nl-NL" sz="1400" b="0" dirty="0"/>
              <a:t> Western Pacific Coral Reef Institute</a:t>
            </a:r>
          </a:p>
          <a:p>
            <a:pPr marL="285750" indent="-285750">
              <a:buFont typeface="Arial" pitchFamily="34" charset="0"/>
              <a:buChar char="•"/>
            </a:pPr>
            <a:r>
              <a:rPr lang="nl-NL" sz="1400" b="0" dirty="0"/>
              <a:t> National Fish </a:t>
            </a:r>
            <a:r>
              <a:rPr lang="nl-NL" sz="1400" b="0" dirty="0" err="1"/>
              <a:t>and</a:t>
            </a:r>
            <a:r>
              <a:rPr lang="nl-NL" sz="1400" b="0" dirty="0"/>
              <a:t> Wildlife Foundation </a:t>
            </a:r>
            <a:r>
              <a:rPr lang="nl-NL" sz="1400" b="0" dirty="0"/>
              <a:t>NOAA</a:t>
            </a:r>
            <a:endParaRPr lang="en-GB" sz="1400" b="0" dirty="0"/>
          </a:p>
        </p:txBody>
      </p:sp>
    </p:spTree>
    <p:extLst>
      <p:ext uri="{BB962C8B-B14F-4D97-AF65-F5344CB8AC3E}">
        <p14:creationId xmlns:p14="http://schemas.microsoft.com/office/powerpoint/2010/main" val="1489013935"/>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4946</TotalTime>
  <Words>1592</Words>
  <Application>Microsoft Office PowerPoint</Application>
  <PresentationFormat>On-screen Show (16:9)</PresentationFormat>
  <Paragraphs>170</Paragraphs>
  <Slides>12</Slides>
  <Notes>8</Notes>
  <HiddenSlides>0</HiddenSlides>
  <MMClips>0</MMClips>
  <ScaleCrop>false</ScaleCrop>
  <HeadingPairs>
    <vt:vector size="8" baseType="variant">
      <vt:variant>
        <vt:lpstr>Theme</vt:lpstr>
      </vt:variant>
      <vt:variant>
        <vt:i4>1</vt:i4>
      </vt:variant>
      <vt:variant>
        <vt:lpstr>Links</vt:lpstr>
      </vt:variant>
      <vt:variant>
        <vt:i4>1</vt:i4>
      </vt:variant>
      <vt:variant>
        <vt:lpstr>Embedded OLE Servers</vt:lpstr>
      </vt:variant>
      <vt:variant>
        <vt:i4>1</vt:i4>
      </vt:variant>
      <vt:variant>
        <vt:lpstr>Slide Titles</vt:lpstr>
      </vt:variant>
      <vt:variant>
        <vt:i4>12</vt:i4>
      </vt:variant>
    </vt:vector>
  </HeadingPairs>
  <TitlesOfParts>
    <vt:vector size="15" baseType="lpstr">
      <vt:lpstr>Office Theme</vt:lpstr>
      <vt:lpstr>\\localhost\Users\racheltgraham\Desktop\Macintosh HD:Users:racheltgraham:Documents:Research:Data:WS trophic:Trophic analysis.doc!OLE_LINK1</vt:lpstr>
      <vt:lpstr>SigmaPlotGraphicObject.3</vt:lpstr>
      <vt:lpstr>The importance of fish spawning aggregations to reef-associated sharks</vt:lpstr>
      <vt:lpstr>Study catalysts</vt:lpstr>
      <vt:lpstr>PowerPoint Presentation</vt:lpstr>
      <vt:lpstr>Whale shark use of Gladden Spit FSA</vt:lpstr>
      <vt:lpstr>Lighthouse Reef Atoll – 3 FSAs</vt:lpstr>
      <vt:lpstr>Sandbore FSA </vt:lpstr>
      <vt:lpstr>Half Moon Caye FSA</vt:lpstr>
      <vt:lpstr>South Point FSA</vt:lpstr>
      <vt:lpstr>Pohnpei, FSM</vt:lpstr>
      <vt:lpstr>Pohnpei Results</vt:lpstr>
      <vt:lpstr>Summary</vt:lpstr>
      <vt:lpstr>PowerPoint Presentation</vt:lpstr>
    </vt:vector>
  </TitlesOfParts>
  <Company>Wildlife Conservation Society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Reef associated sharks and spawning aggregations</dc:title>
  <dc:creator>R Graham</dc:creator>
  <cp:lastModifiedBy>Abacus</cp:lastModifiedBy>
  <cp:revision>135</cp:revision>
  <dcterms:created xsi:type="dcterms:W3CDTF">2012-06-13T02:58:10Z</dcterms:created>
  <dcterms:modified xsi:type="dcterms:W3CDTF">2012-07-09T04:29:27Z</dcterms:modified>
</cp:coreProperties>
</file>